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405" r:id="rId2"/>
    <p:sldId id="256" r:id="rId3"/>
    <p:sldId id="291" r:id="rId4"/>
    <p:sldId id="331" r:id="rId5"/>
    <p:sldId id="489" r:id="rId6"/>
    <p:sldId id="332" r:id="rId7"/>
    <p:sldId id="261" r:id="rId8"/>
    <p:sldId id="257" r:id="rId9"/>
    <p:sldId id="333" r:id="rId10"/>
    <p:sldId id="498" r:id="rId11"/>
    <p:sldId id="499" r:id="rId12"/>
    <p:sldId id="500" r:id="rId13"/>
    <p:sldId id="258" r:id="rId14"/>
    <p:sldId id="334" r:id="rId15"/>
    <p:sldId id="336" r:id="rId16"/>
    <p:sldId id="335" r:id="rId17"/>
    <p:sldId id="385" r:id="rId18"/>
    <p:sldId id="377" r:id="rId19"/>
    <p:sldId id="378" r:id="rId20"/>
    <p:sldId id="379" r:id="rId21"/>
    <p:sldId id="298" r:id="rId22"/>
    <p:sldId id="386" r:id="rId23"/>
    <p:sldId id="389" r:id="rId24"/>
    <p:sldId id="388" r:id="rId25"/>
    <p:sldId id="387" r:id="rId26"/>
    <p:sldId id="339" r:id="rId27"/>
    <p:sldId id="305" r:id="rId28"/>
    <p:sldId id="390" r:id="rId29"/>
    <p:sldId id="391" r:id="rId30"/>
    <p:sldId id="370" r:id="rId31"/>
    <p:sldId id="406" r:id="rId32"/>
    <p:sldId id="372" r:id="rId33"/>
    <p:sldId id="373" r:id="rId34"/>
    <p:sldId id="392" r:id="rId35"/>
    <p:sldId id="346" r:id="rId36"/>
    <p:sldId id="374" r:id="rId37"/>
    <p:sldId id="393" r:id="rId38"/>
    <p:sldId id="355" r:id="rId39"/>
    <p:sldId id="396" r:id="rId40"/>
    <p:sldId id="347" r:id="rId41"/>
    <p:sldId id="399" r:id="rId42"/>
    <p:sldId id="394" r:id="rId43"/>
    <p:sldId id="395" r:id="rId44"/>
    <p:sldId id="376" r:id="rId45"/>
    <p:sldId id="398" r:id="rId46"/>
    <p:sldId id="356" r:id="rId47"/>
    <p:sldId id="397" r:id="rId48"/>
    <p:sldId id="400" r:id="rId49"/>
    <p:sldId id="375" r:id="rId50"/>
    <p:sldId id="403" r:id="rId51"/>
    <p:sldId id="401" r:id="rId52"/>
    <p:sldId id="404" r:id="rId53"/>
    <p:sldId id="402" r:id="rId54"/>
    <p:sldId id="425" r:id="rId55"/>
    <p:sldId id="279" r:id="rId56"/>
    <p:sldId id="350" r:id="rId57"/>
    <p:sldId id="351" r:id="rId58"/>
    <p:sldId id="362" r:id="rId59"/>
    <p:sldId id="352" r:id="rId60"/>
    <p:sldId id="363" r:id="rId61"/>
    <p:sldId id="354" r:id="rId62"/>
    <p:sldId id="364" r:id="rId63"/>
    <p:sldId id="365" r:id="rId64"/>
    <p:sldId id="367" r:id="rId65"/>
    <p:sldId id="426" r:id="rId66"/>
    <p:sldId id="288" r:id="rId67"/>
    <p:sldId id="491" r:id="rId68"/>
    <p:sldId id="492" r:id="rId69"/>
    <p:sldId id="501" r:id="rId70"/>
    <p:sldId id="502" r:id="rId71"/>
    <p:sldId id="503" r:id="rId72"/>
    <p:sldId id="504" r:id="rId73"/>
    <p:sldId id="505" r:id="rId74"/>
    <p:sldId id="506" r:id="rId75"/>
    <p:sldId id="287" r:id="rId76"/>
    <p:sldId id="427" r:id="rId77"/>
    <p:sldId id="428" r:id="rId78"/>
    <p:sldId id="409" r:id="rId79"/>
    <p:sldId id="429" r:id="rId80"/>
    <p:sldId id="430" r:id="rId81"/>
    <p:sldId id="431" r:id="rId82"/>
    <p:sldId id="432" r:id="rId83"/>
    <p:sldId id="440" r:id="rId84"/>
    <p:sldId id="433" r:id="rId85"/>
    <p:sldId id="434" r:id="rId86"/>
    <p:sldId id="435" r:id="rId87"/>
    <p:sldId id="436" r:id="rId88"/>
    <p:sldId id="439" r:id="rId89"/>
    <p:sldId id="486" r:id="rId90"/>
    <p:sldId id="441" r:id="rId91"/>
    <p:sldId id="443" r:id="rId92"/>
    <p:sldId id="444" r:id="rId93"/>
    <p:sldId id="452" r:id="rId94"/>
    <p:sldId id="451" r:id="rId95"/>
    <p:sldId id="454" r:id="rId96"/>
    <p:sldId id="453" r:id="rId97"/>
    <p:sldId id="461" r:id="rId98"/>
    <p:sldId id="455" r:id="rId99"/>
    <p:sldId id="456" r:id="rId100"/>
    <p:sldId id="457" r:id="rId101"/>
    <p:sldId id="458" r:id="rId102"/>
    <p:sldId id="460" r:id="rId103"/>
    <p:sldId id="463" r:id="rId104"/>
    <p:sldId id="487" r:id="rId105"/>
    <p:sldId id="467" r:id="rId106"/>
    <p:sldId id="468" r:id="rId107"/>
    <p:sldId id="469" r:id="rId108"/>
    <p:sldId id="471" r:id="rId109"/>
    <p:sldId id="472" r:id="rId110"/>
    <p:sldId id="473" r:id="rId111"/>
    <p:sldId id="474" r:id="rId112"/>
    <p:sldId id="476" r:id="rId113"/>
    <p:sldId id="475" r:id="rId114"/>
    <p:sldId id="483" r:id="rId115"/>
    <p:sldId id="478" r:id="rId116"/>
    <p:sldId id="479" r:id="rId117"/>
    <p:sldId id="482" r:id="rId118"/>
    <p:sldId id="507" r:id="rId119"/>
    <p:sldId id="509" r:id="rId120"/>
    <p:sldId id="511" r:id="rId121"/>
    <p:sldId id="514" r:id="rId122"/>
    <p:sldId id="515" r:id="rId123"/>
    <p:sldId id="512" r:id="rId124"/>
    <p:sldId id="510" r:id="rId125"/>
    <p:sldId id="518" r:id="rId126"/>
    <p:sldId id="519" r:id="rId127"/>
    <p:sldId id="521" r:id="rId128"/>
    <p:sldId id="522" r:id="rId129"/>
    <p:sldId id="523" r:id="rId130"/>
    <p:sldId id="525" r:id="rId131"/>
    <p:sldId id="517" r:id="rId132"/>
    <p:sldId id="524" r:id="rId133"/>
    <p:sldId id="526" r:id="rId134"/>
    <p:sldId id="527" r:id="rId135"/>
    <p:sldId id="530" r:id="rId136"/>
    <p:sldId id="529" r:id="rId137"/>
    <p:sldId id="528" r:id="rId138"/>
    <p:sldId id="531" r:id="rId139"/>
    <p:sldId id="532" r:id="rId140"/>
    <p:sldId id="2896" r:id="rId141"/>
    <p:sldId id="2898" r:id="rId142"/>
    <p:sldId id="484" r:id="rId143"/>
    <p:sldId id="488" r:id="rId144"/>
    <p:sldId id="264" r:id="rId145"/>
    <p:sldId id="262" r:id="rId146"/>
    <p:sldId id="340" r:id="rId147"/>
    <p:sldId id="341" r:id="rId148"/>
    <p:sldId id="342" r:id="rId1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489"/>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 id="498"/>
            <p14:sldId id="499"/>
            <p14:sldId id="500"/>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Lst>
        </p14:section>
        <p14:section name="4 PCにNode.jsとNode-REDをインストールする" id="{ECA834FB-3129-4082-985D-EC8D24B3373C}">
          <p14:sldIdLst>
            <p14:sldId id="425"/>
          </p14:sldIdLst>
        </p14:section>
        <p14:section name="4-1 Node.jsをインストールする" id="{78615ACA-4F76-4B2C-8C55-E832098BB1A6}">
          <p14:sldIdLst>
            <p14:sldId id="279"/>
            <p14:sldId id="350"/>
          </p14:sldIdLst>
        </p14:section>
        <p14:section name="4-2 Node-REDのインストール" id="{46606081-4284-4358-8AA7-F890B9B8BB29}">
          <p14:sldIdLst>
            <p14:sldId id="351"/>
            <p14:sldId id="362"/>
            <p14:sldId id="352"/>
            <p14:sldId id="363"/>
            <p14:sldId id="354"/>
            <p14:sldId id="364"/>
          </p14:sldIdLst>
        </p14:section>
        <p14:section name="4-3 Node-RED側のMQTTインストール" id="{773E63FB-0D39-4BD3-93EF-AF8CE2CA13E9}">
          <p14:sldIdLst>
            <p14:sldId id="365"/>
            <p14:sldId id="367"/>
          </p14:sldIdLst>
        </p14:section>
        <p14:section name="5 STM32からのデータをNode-REDで見る" id="{AE738344-DDC8-4DBE-9A3E-569201905A92}">
          <p14:sldIdLst>
            <p14:sldId id="426"/>
            <p14:sldId id="288"/>
          </p14:sldIdLst>
        </p14:section>
        <p14:section name="5-0 Node-RED設定のダウンロードと適用方法" id="{CE827581-0CD0-4857-B0F4-3F1C87D52F86}">
          <p14:sldIdLst>
            <p14:sldId id="491"/>
            <p14:sldId id="492"/>
            <p14:sldId id="501"/>
            <p14:sldId id="502"/>
            <p14:sldId id="503"/>
            <p14:sldId id="504"/>
            <p14:sldId id="505"/>
            <p14:sldId id="506"/>
          </p14:sldIdLst>
        </p14:section>
        <p14:section name="5-1 Node-REDにMQTTサーバーを立てる" id="{AD2ED5E0-299D-465F-8E4A-015DEA9F7863}">
          <p14:sldIdLst>
            <p14:sldId id="287"/>
            <p14:sldId id="427"/>
            <p14:sldId id="428"/>
          </p14:sldIdLst>
        </p14:section>
        <p14:section name="5-2 STM32(Publisher)とNode-RED(Broker)を繋げる" id="{348414CE-9DF9-4EC1-888D-63C808AE9AF4}">
          <p14:sldIdLst>
            <p14:sldId id="409"/>
            <p14:sldId id="429"/>
            <p14:sldId id="430"/>
            <p14:sldId id="431"/>
            <p14:sldId id="432"/>
            <p14:sldId id="440"/>
            <p14:sldId id="433"/>
          </p14:sldIdLst>
        </p14:section>
        <p14:section name="5-3 Arduino IDE にWiFi ドライバーをインストール" id="{307D05D9-F531-4C0E-9125-030B9A075AE4}">
          <p14:sldIdLst>
            <p14:sldId id="434"/>
          </p14:sldIdLst>
        </p14:section>
        <p14:section name="5-4 Arduino IDE にMQTTクライアントをインストール" id="{88D2828C-5DF9-4852-8845-CDDA4515C930}">
          <p14:sldIdLst>
            <p14:sldId id="435"/>
          </p14:sldIdLst>
        </p14:section>
        <p14:section name="5-5 STM32にサンプルプログラムを書き込む" id="{A36DB346-708B-4C4A-A8AD-9F4542285D6E}">
          <p14:sldIdLst>
            <p14:sldId id="436"/>
            <p14:sldId id="439"/>
            <p14:sldId id="486"/>
            <p14:sldId id="441"/>
            <p14:sldId id="443"/>
            <p14:sldId id="444"/>
          </p14:sldIdLst>
        </p14:section>
        <p14:section name="6 アンドロイドスマホにMQTT Dashをインストールする" id="{CDA6ED23-AF76-4973-8B4C-CB96F65352A5}">
          <p14:sldIdLst>
            <p14:sldId id="452"/>
          </p14:sldIdLst>
        </p14:section>
        <p14:section name="6-1 MQTT Dashのインストール" id="{D91928D8-8617-49FB-92C0-C0CD771357E5}">
          <p14:sldIdLst>
            <p14:sldId id="451"/>
          </p14:sldIdLst>
        </p14:section>
        <p14:section name="6-2 MQTT dash の設定" id="{46F16317-EF50-47D7-B536-D91557CC6F81}">
          <p14:sldIdLst>
            <p14:sldId id="454"/>
          </p14:sldIdLst>
        </p14:section>
        <p14:section name="7 Node-REDに集めたデータをMQTT Dashで見る" id="{79CBF40F-1D7E-4C28-A396-D97EF68C7D71}">
          <p14:sldIdLst>
            <p14:sldId id="453"/>
          </p14:sldIdLst>
        </p14:section>
        <p14:section name="7-1 STM32(Publisher) とMQTT dash(Subscriber)を繋げる" id="{996E6303-7B6C-46AD-A7B2-C5DE66B9A284}">
          <p14:sldIdLst>
            <p14:sldId id="461"/>
          </p14:sldIdLst>
        </p14:section>
        <p14:section name="7-2 Node-RED(Broker) とMQTT dash(Subscriber)を繋げる" id="{D1774055-45BE-44D4-BB72-89EAD227B909}">
          <p14:sldIdLst>
            <p14:sldId id="455"/>
            <p14:sldId id="456"/>
            <p14:sldId id="457"/>
            <p14:sldId id="458"/>
            <p14:sldId id="460"/>
          </p14:sldIdLst>
        </p14:section>
        <p14:section name="8 MQTT DashからSTM32のLEDを操作する" id="{D22AF9FD-D352-4170-BEF2-30C6EF090B4C}">
          <p14:sldIdLst>
            <p14:sldId id="463"/>
          </p14:sldIdLst>
        </p14:section>
        <p14:section name="8-1 Node-RED から STM32 のLEDを点灯させる" id="{6DDB199B-E8E7-4FF9-A1B3-F35687638799}">
          <p14:sldIdLst>
            <p14:sldId id="487"/>
            <p14:sldId id="467"/>
            <p14:sldId id="468"/>
            <p14:sldId id="469"/>
            <p14:sldId id="471"/>
            <p14:sldId id="472"/>
            <p14:sldId id="473"/>
            <p14:sldId id="474"/>
          </p14:sldIdLst>
        </p14:section>
        <p14:section name="8-2 MQTT Dash から Node-RED に LED点灯" id="{0D0CFF07-50AA-4D2C-B5B1-6836CA23FF55}">
          <p14:sldIdLst>
            <p14:sldId id="476"/>
            <p14:sldId id="475"/>
            <p14:sldId id="483"/>
            <p14:sldId id="478"/>
            <p14:sldId id="479"/>
            <p14:sldId id="482"/>
          </p14:sldIdLst>
        </p14:section>
        <p14:section name="9. Azure IoTHubの準備" id="{1E863683-D013-476F-984E-18590BA9DDF1}">
          <p14:sldIdLst>
            <p14:sldId id="507"/>
          </p14:sldIdLst>
        </p14:section>
        <p14:section name="10. Node-REDとAzure IoTHubをつなげる" id="{602C559F-E832-49A0-8C04-9158C6069F1C}">
          <p14:sldIdLst>
            <p14:sldId id="509"/>
          </p14:sldIdLst>
        </p14:section>
        <p14:section name="10-1. フローの追加" id="{17384087-61B6-48B6-A311-0918B6CD1119}">
          <p14:sldIdLst>
            <p14:sldId id="511"/>
            <p14:sldId id="514"/>
            <p14:sldId id="515"/>
          </p14:sldIdLst>
        </p14:section>
        <p14:section name="10-2 パレットにAzure-IoT-Hubの追加" id="{708880E4-6C51-475C-9CEE-6E39818A2E67}">
          <p14:sldIdLst>
            <p14:sldId id="512"/>
            <p14:sldId id="510"/>
            <p14:sldId id="518"/>
            <p14:sldId id="519"/>
            <p14:sldId id="521"/>
            <p14:sldId id="522"/>
            <p14:sldId id="523"/>
            <p14:sldId id="525"/>
            <p14:sldId id="517"/>
            <p14:sldId id="524"/>
            <p14:sldId id="526"/>
            <p14:sldId id="527"/>
            <p14:sldId id="530"/>
            <p14:sldId id="529"/>
            <p14:sldId id="528"/>
            <p14:sldId id="531"/>
          </p14:sldIdLst>
        </p14:section>
        <p14:section name="10-4 動作確認" id="{D4F9F90B-3268-4A6C-993B-EE87020392E2}">
          <p14:sldIdLst>
            <p14:sldId id="532"/>
            <p14:sldId id="2896"/>
            <p14:sldId id="2898"/>
            <p14:sldId id="484"/>
          </p14:sldIdLst>
        </p14:section>
        <p14:section name="備考" id="{DFA874A9-12E8-4809-9B5B-C3959749D43D}">
          <p14:sldIdLst>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2E75B6"/>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44" autoAdjust="0"/>
    <p:restoredTop sz="75358" autoAdjust="0"/>
  </p:normalViewPr>
  <p:slideViewPr>
    <p:cSldViewPr snapToGrid="0">
      <p:cViewPr>
        <p:scale>
          <a:sx n="66" d="100"/>
          <a:sy n="66" d="100"/>
        </p:scale>
        <p:origin x="-102" y="61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commentAuthors" Target="commentAuthors.xml"/><Relationship Id="rId15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66</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244522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75</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146</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147</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148</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IoT-ALGYAN-Hiroshima/IoT_Handson_20181223"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hyperlink" Target="https://github.com/IoT-ALGYAN-Hiroshima/IoT_Handson_20181223/blob/master/document/IoTKitHoLV4_IoTKit20181202_Hiroshima(%E5%BE%A9%E7%BF%92%E7%94%A8%E8%A3%9C%E8%B6%B3%E4%BB%98).pptx" TargetMode="External"/><Relationship Id="rId3" Type="http://schemas.openxmlformats.org/officeDocument/2006/relationships/image" Target="../media/image8.PNG"/><Relationship Id="rId7" Type="http://schemas.openxmlformats.org/officeDocument/2006/relationships/hyperlink" Target="https://onedrive.live.com/view.aspx?resid=9C2AB7130BE95E28!913702&amp;ithint=file%2cpptx&amp;app=PowerPoint&amp;authkey=!AE80Z5bEJXQftqc"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github.com/IoT-ALGYAN-Hiroshima/IoT_Handson_20181223/blob/master/Node-RED/AzureIoTHub/Azure_IoTHub.txt"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47.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IoT-ALGYAN-Hiroshima/IoT_Handson_20181104"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hyperlink" Target="https://developers.google.com/v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ithub.com/IoT-ALGYAN-Hiroshima/IoT_Handson_20181223/blob/master/Node-RED/MQTTHelloWorld/MQTTHelloWorld.tx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9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4" y="169330"/>
            <a:ext cx="9373733"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a:t>
            </a:r>
            <a:r>
              <a:rPr lang="en-US" altLang="ja-JP" sz="7200" dirty="0"/>
              <a:t>Buffalo-G-AE22</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12345678</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hlinkClick r:id="rId2"/>
              </a:rPr>
              <a:t>https://github.com/IoT-ALGYAN-Hiroshima/IoT_Handson_20181223</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7480F29-59A7-4F09-B126-19AAA2A8648E}"/>
              </a:ext>
            </a:extLst>
          </p:cNvPr>
          <p:cNvPicPr>
            <a:picLocks noGrp="1" noChangeAspect="1"/>
          </p:cNvPicPr>
          <p:nvPr>
            <p:ph idx="1"/>
          </p:nvPr>
        </p:nvPicPr>
        <p:blipFill>
          <a:blip r:embed="rId2"/>
          <a:stretch>
            <a:fillRect/>
          </a:stretch>
        </p:blipFill>
        <p:spPr>
          <a:xfrm>
            <a:off x="339948" y="1064500"/>
            <a:ext cx="5615504" cy="4351338"/>
          </a:xfrm>
          <a:prstGeom prst="rect">
            <a:avLst/>
          </a:prstGeom>
        </p:spPr>
      </p:pic>
      <p:sp>
        <p:nvSpPr>
          <p:cNvPr id="6" name="角丸四角形 11">
            <a:extLst>
              <a:ext uri="{FF2B5EF4-FFF2-40B4-BE49-F238E27FC236}">
                <a16:creationId xmlns:a16="http://schemas.microsoft.com/office/drawing/2014/main" id="{738E0340-14A9-49AE-A6AC-EBB426178CBB}"/>
              </a:ext>
            </a:extLst>
          </p:cNvPr>
          <p:cNvSpPr/>
          <p:nvPr/>
        </p:nvSpPr>
        <p:spPr>
          <a:xfrm>
            <a:off x="1829138" y="3620309"/>
            <a:ext cx="1247348" cy="3534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586DF8DE-DBED-4DB4-B8BB-5E78695EA18C}"/>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(2)</a:t>
            </a:r>
            <a:endParaRPr lang="en-US" dirty="0"/>
          </a:p>
        </p:txBody>
      </p:sp>
      <p:pic>
        <p:nvPicPr>
          <p:cNvPr id="10" name="図 9">
            <a:extLst>
              <a:ext uri="{FF2B5EF4-FFF2-40B4-BE49-F238E27FC236}">
                <a16:creationId xmlns:a16="http://schemas.microsoft.com/office/drawing/2014/main" id="{0C03390D-FF5B-423F-B029-FF8E2C7D6576}"/>
              </a:ext>
            </a:extLst>
          </p:cNvPr>
          <p:cNvPicPr>
            <a:picLocks noChangeAspect="1"/>
          </p:cNvPicPr>
          <p:nvPr/>
        </p:nvPicPr>
        <p:blipFill>
          <a:blip r:embed="rId3"/>
          <a:stretch>
            <a:fillRect/>
          </a:stretch>
        </p:blipFill>
        <p:spPr>
          <a:xfrm>
            <a:off x="6236547" y="1082141"/>
            <a:ext cx="5615505" cy="4351338"/>
          </a:xfrm>
          <a:prstGeom prst="rect">
            <a:avLst/>
          </a:prstGeom>
        </p:spPr>
      </p:pic>
      <p:sp>
        <p:nvSpPr>
          <p:cNvPr id="11" name="角丸四角形 11">
            <a:extLst>
              <a:ext uri="{FF2B5EF4-FFF2-40B4-BE49-F238E27FC236}">
                <a16:creationId xmlns:a16="http://schemas.microsoft.com/office/drawing/2014/main" id="{7B0B0BB2-4DE0-4F2C-B0B8-0ACB6F38A1C8}"/>
              </a:ext>
            </a:extLst>
          </p:cNvPr>
          <p:cNvSpPr/>
          <p:nvPr/>
        </p:nvSpPr>
        <p:spPr>
          <a:xfrm>
            <a:off x="8835265" y="1909726"/>
            <a:ext cx="915486" cy="3292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右矢印 13">
            <a:extLst>
              <a:ext uri="{FF2B5EF4-FFF2-40B4-BE49-F238E27FC236}">
                <a16:creationId xmlns:a16="http://schemas.microsoft.com/office/drawing/2014/main" id="{36825DCF-D1B1-413D-B2D1-F9CAC4521B2F}"/>
              </a:ext>
            </a:extLst>
          </p:cNvPr>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820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4" y="1352079"/>
            <a:ext cx="3176941" cy="4462118"/>
          </a:xfrm>
          <a:prstGeom prst="rect">
            <a:avLst/>
          </a:prstGeom>
        </p:spPr>
      </p:pic>
      <p:sp>
        <p:nvSpPr>
          <p:cNvPr id="9" name="フリーフォーム: 図形 8">
            <a:extLst>
              <a:ext uri="{FF2B5EF4-FFF2-40B4-BE49-F238E27FC236}">
                <a16:creationId xmlns:a16="http://schemas.microsoft.com/office/drawing/2014/main" id="{ADF955C0-C859-4EE5-B866-02047E611CEB}"/>
              </a:ext>
            </a:extLst>
          </p:cNvPr>
          <p:cNvSpPr/>
          <p:nvPr/>
        </p:nvSpPr>
        <p:spPr>
          <a:xfrm>
            <a:off x="2498104" y="838988"/>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8365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958110"/>
            <a:ext cx="10515600" cy="1931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
        <p:nvSpPr>
          <p:cNvPr id="41" name="テキスト ボックス 40">
            <a:extLst>
              <a:ext uri="{FF2B5EF4-FFF2-40B4-BE49-F238E27FC236}">
                <a16:creationId xmlns:a16="http://schemas.microsoft.com/office/drawing/2014/main" id="{9485466A-8FDD-46C1-856E-88C9A098044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から </a:t>
            </a:r>
            <a:r>
              <a:rPr lang="en-US" altLang="ja-JP" sz="2400" dirty="0">
                <a:solidFill>
                  <a:srgbClr val="00B050"/>
                </a:solidFill>
              </a:rPr>
              <a:t>STM32</a:t>
            </a:r>
            <a:r>
              <a:rPr lang="ja-JP" altLang="en-US" sz="2400" dirty="0">
                <a:solidFill>
                  <a:srgbClr val="00B050"/>
                </a:solidFill>
              </a:rPr>
              <a:t> </a:t>
            </a:r>
            <a:r>
              <a:rPr lang="ja-JP" altLang="en-US" sz="2400" dirty="0"/>
              <a:t>のＬＥＤを操作します。</a:t>
            </a:r>
            <a:endParaRPr lang="en-US" sz="2400" dirty="0"/>
          </a:p>
        </p:txBody>
      </p:sp>
    </p:spTree>
    <p:extLst>
      <p:ext uri="{BB962C8B-B14F-4D97-AF65-F5344CB8AC3E}">
        <p14:creationId xmlns:p14="http://schemas.microsoft.com/office/powerpoint/2010/main" val="2851021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1B5AC0-BBB1-47B2-A7FE-7B21460A4AE8}"/>
              </a:ext>
            </a:extLst>
          </p:cNvPr>
          <p:cNvPicPr>
            <a:picLocks noChangeAspect="1"/>
          </p:cNvPicPr>
          <p:nvPr/>
        </p:nvPicPr>
        <p:blipFill>
          <a:blip r:embed="rId2"/>
          <a:stretch>
            <a:fillRect/>
          </a:stretch>
        </p:blipFill>
        <p:spPr>
          <a:xfrm>
            <a:off x="3001120"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1" name="角丸四角形 18">
            <a:extLst>
              <a:ext uri="{FF2B5EF4-FFF2-40B4-BE49-F238E27FC236}">
                <a16:creationId xmlns:a16="http://schemas.microsoft.com/office/drawing/2014/main" id="{1942FE82-5807-4179-99BA-B0653A518440}"/>
              </a:ext>
            </a:extLst>
          </p:cNvPr>
          <p:cNvSpPr/>
          <p:nvPr/>
        </p:nvSpPr>
        <p:spPr>
          <a:xfrm>
            <a:off x="3715265" y="3372837"/>
            <a:ext cx="254413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a:t>
            </a:r>
            <a:r>
              <a:rPr lang="ja-JP" altLang="en-US" sz="2400" dirty="0">
                <a:latin typeface="+mn-ea"/>
              </a:rPr>
              <a:t>参考</a:t>
            </a:r>
            <a:r>
              <a:rPr lang="en-US" altLang="ja-JP" sz="2400" dirty="0">
                <a:latin typeface="+mn-ea"/>
              </a:rPr>
              <a:t>)</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a:t>
            </a:r>
            <a:r>
              <a:rPr lang="en-US" altLang="ja-JP" sz="2400" dirty="0">
                <a:latin typeface="+mn-ea"/>
              </a:rPr>
              <a:t>STM32</a:t>
            </a:r>
            <a:r>
              <a:rPr lang="ja-JP" altLang="en-US" sz="2400" dirty="0" err="1">
                <a:latin typeface="+mn-ea"/>
              </a:rPr>
              <a:t>への</a:t>
            </a:r>
            <a:r>
              <a:rPr lang="ja-JP" altLang="en-US" sz="2400" dirty="0">
                <a:latin typeface="+mn-ea"/>
              </a:rPr>
              <a:t>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8222673" y="4912692"/>
            <a:ext cx="3969327" cy="1945308"/>
          </a:xfrm>
          <a:prstGeom prst="wedgeRectCallout">
            <a:avLst>
              <a:gd name="adj1" fmla="val -52912"/>
              <a:gd name="adj2" fmla="val -7073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ペイロードタイプ </a:t>
            </a:r>
            <a:r>
              <a:rPr lang="en-US" altLang="ja-JP" sz="2400" dirty="0">
                <a:solidFill>
                  <a:schemeClr val="tx1"/>
                </a:solidFill>
              </a:rPr>
              <a:t>: </a:t>
            </a:r>
            <a:r>
              <a:rPr lang="ja-JP" altLang="en-US" sz="2400" dirty="0">
                <a:solidFill>
                  <a:schemeClr val="tx1"/>
                </a:solidFill>
              </a:rPr>
              <a:t>文字列</a:t>
            </a:r>
            <a:r>
              <a:rPr lang="en-US" altLang="ja-JP" sz="2400" dirty="0">
                <a:solidFill>
                  <a:schemeClr val="tx1"/>
                </a:solidFill>
              </a:rPr>
              <a:t>(a-z)</a:t>
            </a:r>
          </a:p>
          <a:p>
            <a:r>
              <a:rPr lang="ja-JP" altLang="en-US" sz="2400" dirty="0">
                <a:solidFill>
                  <a:schemeClr val="tx1"/>
                </a:solidFill>
              </a:rPr>
              <a:t>ペイロード </a:t>
            </a:r>
            <a:r>
              <a:rPr lang="en-US" altLang="ja-JP" sz="2400" dirty="0">
                <a:solidFill>
                  <a:schemeClr val="tx1"/>
                </a:solidFill>
              </a:rPr>
              <a:t>: ON</a:t>
            </a:r>
            <a:endParaRPr kumimoji="1" lang="en-US" altLang="ja-JP" sz="2400" dirty="0">
              <a:solidFill>
                <a:schemeClr val="tx1"/>
              </a:solidFill>
            </a:endParaRPr>
          </a:p>
          <a:p>
            <a:r>
              <a:rPr lang="ja-JP" altLang="en-US" sz="2400" dirty="0">
                <a:solidFill>
                  <a:schemeClr val="tx1"/>
                </a:solidFill>
              </a:rPr>
              <a:t>トピック      </a:t>
            </a:r>
            <a:r>
              <a:rPr lang="en-US" altLang="ja-JP" sz="2400" dirty="0">
                <a:solidFill>
                  <a:schemeClr val="tx1"/>
                </a:solidFill>
              </a:rPr>
              <a:t>: ON</a:t>
            </a:r>
          </a:p>
          <a:p>
            <a:r>
              <a:rPr kumimoji="1" lang="ja-JP" altLang="en-US" sz="2400" dirty="0">
                <a:solidFill>
                  <a:schemeClr val="tx1"/>
                </a:solidFill>
              </a:rPr>
              <a:t>繰り返し</a:t>
            </a:r>
            <a:r>
              <a:rPr kumimoji="1" lang="en-US" altLang="ja-JP" sz="2400" dirty="0">
                <a:solidFill>
                  <a:schemeClr val="tx1"/>
                </a:solidFill>
              </a:rPr>
              <a:t>    : </a:t>
            </a:r>
            <a:r>
              <a:rPr kumimoji="1" lang="ja-JP" altLang="en-US" sz="2400" dirty="0">
                <a:solidFill>
                  <a:schemeClr val="tx1"/>
                </a:solidFill>
              </a:rPr>
              <a:t>なし</a:t>
            </a:r>
            <a:endParaRPr kumimoji="1" lang="en-US" altLang="ja-JP" sz="2400" dirty="0">
              <a:solidFill>
                <a:schemeClr val="tx1"/>
              </a:solidFill>
            </a:endParaRPr>
          </a:p>
          <a:p>
            <a:r>
              <a:rPr lang="ja-JP" altLang="en-US" sz="2400" dirty="0">
                <a:solidFill>
                  <a:schemeClr val="tx1"/>
                </a:solidFill>
              </a:rPr>
              <a:t>名前          </a:t>
            </a:r>
            <a:r>
              <a:rPr lang="en-US" altLang="ja-JP" sz="2400" dirty="0">
                <a:solidFill>
                  <a:schemeClr val="tx1"/>
                </a:solidFill>
              </a:rPr>
              <a:t>: LED</a:t>
            </a:r>
            <a:r>
              <a:rPr lang="ja-JP" altLang="en-US" sz="2400" dirty="0">
                <a:solidFill>
                  <a:schemeClr val="tx1"/>
                </a:solidFill>
              </a:rPr>
              <a:t> </a:t>
            </a:r>
            <a:r>
              <a:rPr lang="en-US" altLang="ja-JP" sz="2400" dirty="0">
                <a:solidFill>
                  <a:schemeClr val="tx1"/>
                </a:solidFill>
              </a:rPr>
              <a:t>ON</a:t>
            </a:r>
            <a:endParaRPr kumimoji="1" lang="ja-JP" altLang="en-US" sz="24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Inject</a:t>
            </a:r>
            <a:r>
              <a:rPr lang="ja-JP" altLang="en-US" sz="2400" dirty="0"/>
              <a:t> 設定 </a:t>
            </a:r>
            <a:r>
              <a:rPr lang="en-US" altLang="ja-JP" sz="2400" dirty="0"/>
              <a:t>(2/2)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8239242" y="4417218"/>
            <a:ext cx="3955473" cy="2236253"/>
          </a:xfrm>
          <a:prstGeom prst="wedgeRectCallout">
            <a:avLst>
              <a:gd name="adj1" fmla="val -56362"/>
              <a:gd name="adj2" fmla="val -4825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ペイロードタイプ </a:t>
            </a:r>
            <a:r>
              <a:rPr lang="en-US" altLang="ja-JP" sz="2400" dirty="0">
                <a:solidFill>
                  <a:schemeClr val="tx1"/>
                </a:solidFill>
              </a:rPr>
              <a:t>: </a:t>
            </a:r>
            <a:r>
              <a:rPr lang="ja-JP" altLang="en-US" sz="2400" dirty="0">
                <a:solidFill>
                  <a:schemeClr val="tx1"/>
                </a:solidFill>
              </a:rPr>
              <a:t>文字列</a:t>
            </a:r>
            <a:r>
              <a:rPr lang="en-US" altLang="ja-JP" sz="2400" dirty="0">
                <a:solidFill>
                  <a:schemeClr val="tx1"/>
                </a:solidFill>
              </a:rPr>
              <a:t>(a-z)</a:t>
            </a:r>
          </a:p>
          <a:p>
            <a:r>
              <a:rPr lang="ja-JP" altLang="en-US" sz="2400" dirty="0">
                <a:solidFill>
                  <a:schemeClr val="tx1"/>
                </a:solidFill>
              </a:rPr>
              <a:t>ペイロード </a:t>
            </a:r>
            <a:r>
              <a:rPr lang="en-US" altLang="ja-JP" sz="2400" dirty="0">
                <a:solidFill>
                  <a:schemeClr val="tx1"/>
                </a:solidFill>
              </a:rPr>
              <a:t>: OFF</a:t>
            </a:r>
            <a:endParaRPr kumimoji="1" lang="en-US" altLang="ja-JP" sz="2400" dirty="0">
              <a:solidFill>
                <a:schemeClr val="tx1"/>
              </a:solidFill>
            </a:endParaRPr>
          </a:p>
          <a:p>
            <a:r>
              <a:rPr lang="ja-JP" altLang="en-US" sz="2400" dirty="0">
                <a:solidFill>
                  <a:schemeClr val="tx1"/>
                </a:solidFill>
              </a:rPr>
              <a:t>トピック      </a:t>
            </a:r>
            <a:r>
              <a:rPr lang="en-US" altLang="ja-JP" sz="2400" dirty="0">
                <a:solidFill>
                  <a:schemeClr val="tx1"/>
                </a:solidFill>
              </a:rPr>
              <a:t>: OFF</a:t>
            </a:r>
          </a:p>
          <a:p>
            <a:r>
              <a:rPr kumimoji="1" lang="ja-JP" altLang="en-US" sz="2400" dirty="0">
                <a:solidFill>
                  <a:schemeClr val="tx1"/>
                </a:solidFill>
              </a:rPr>
              <a:t>繰り返し</a:t>
            </a:r>
            <a:r>
              <a:rPr kumimoji="1" lang="en-US" altLang="ja-JP" sz="2400" dirty="0">
                <a:solidFill>
                  <a:schemeClr val="tx1"/>
                </a:solidFill>
              </a:rPr>
              <a:t>    : </a:t>
            </a:r>
            <a:r>
              <a:rPr kumimoji="1" lang="ja-JP" altLang="en-US" sz="2400" dirty="0">
                <a:solidFill>
                  <a:schemeClr val="tx1"/>
                </a:solidFill>
              </a:rPr>
              <a:t>なし</a:t>
            </a:r>
            <a:endParaRPr kumimoji="1" lang="en-US" altLang="ja-JP" sz="2400" dirty="0">
              <a:solidFill>
                <a:schemeClr val="tx1"/>
              </a:solidFill>
            </a:endParaRPr>
          </a:p>
          <a:p>
            <a:r>
              <a:rPr lang="ja-JP" altLang="en-US" sz="2400" dirty="0">
                <a:solidFill>
                  <a:schemeClr val="tx1"/>
                </a:solidFill>
              </a:rPr>
              <a:t>名前          </a:t>
            </a:r>
            <a:r>
              <a:rPr lang="en-US" altLang="ja-JP" sz="2400" dirty="0">
                <a:solidFill>
                  <a:schemeClr val="tx1"/>
                </a:solidFill>
              </a:rPr>
              <a:t>: LED</a:t>
            </a:r>
            <a:r>
              <a:rPr lang="ja-JP" altLang="en-US" sz="2400" dirty="0">
                <a:solidFill>
                  <a:schemeClr val="tx1"/>
                </a:solidFill>
              </a:rPr>
              <a:t> </a:t>
            </a:r>
            <a:r>
              <a:rPr lang="en-US" altLang="ja-JP" sz="2400" dirty="0">
                <a:solidFill>
                  <a:schemeClr val="tx1"/>
                </a:solidFill>
              </a:rPr>
              <a:t>OFF</a:t>
            </a:r>
            <a:endParaRPr kumimoji="1" lang="ja-JP" altLang="en-US" sz="24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8812891" y="3708400"/>
            <a:ext cx="3642346" cy="2590800"/>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サーバ </a:t>
            </a:r>
            <a:r>
              <a:rPr lang="en-US" altLang="ja-JP" sz="2400" dirty="0">
                <a:solidFill>
                  <a:schemeClr val="tx1"/>
                </a:solidFill>
              </a:rPr>
              <a:t>: MQTT_BROKER</a:t>
            </a:r>
            <a:r>
              <a:rPr lang="ja-JP" altLang="en-US" sz="2400" dirty="0">
                <a:solidFill>
                  <a:schemeClr val="tx1"/>
                </a:solidFill>
              </a:rPr>
              <a:t> </a:t>
            </a:r>
            <a:endParaRPr lang="en-US" altLang="ja-JP" sz="2400" dirty="0">
              <a:solidFill>
                <a:schemeClr val="tx1"/>
              </a:solidFill>
            </a:endParaRPr>
          </a:p>
          <a:p>
            <a:r>
              <a:rPr lang="ja-JP" altLang="en-US" sz="2400" dirty="0">
                <a:solidFill>
                  <a:schemeClr val="tx1"/>
                </a:solidFill>
              </a:rPr>
              <a:t>トピック      </a:t>
            </a:r>
            <a:r>
              <a:rPr lang="en-US" altLang="ja-JP" sz="2400" dirty="0">
                <a:solidFill>
                  <a:schemeClr val="tx1"/>
                </a:solidFill>
              </a:rPr>
              <a:t>: user/feeds/</a:t>
            </a:r>
            <a:r>
              <a:rPr lang="en-US" altLang="ja-JP" sz="2400" dirty="0" err="1">
                <a:solidFill>
                  <a:schemeClr val="tx1"/>
                </a:solidFill>
              </a:rPr>
              <a:t>onoff</a:t>
            </a:r>
            <a:endParaRPr lang="en-US" altLang="ja-JP" sz="2400" dirty="0">
              <a:solidFill>
                <a:schemeClr val="tx1"/>
              </a:solidFill>
            </a:endParaRPr>
          </a:p>
          <a:p>
            <a:r>
              <a:rPr kumimoji="1" lang="en-US" altLang="ja-JP" sz="2400" dirty="0">
                <a:solidFill>
                  <a:schemeClr val="tx1"/>
                </a:solidFill>
              </a:rPr>
              <a:t>QoS    : </a:t>
            </a:r>
            <a:r>
              <a:rPr lang="en-US" altLang="ja-JP" sz="2400" dirty="0">
                <a:solidFill>
                  <a:schemeClr val="tx1"/>
                </a:solidFill>
              </a:rPr>
              <a:t>2</a:t>
            </a:r>
          </a:p>
          <a:p>
            <a:r>
              <a:rPr lang="ja-JP" altLang="en-US" sz="2400" dirty="0">
                <a:solidFill>
                  <a:schemeClr val="tx1"/>
                </a:solidFill>
              </a:rPr>
              <a:t>保持   </a:t>
            </a:r>
            <a:r>
              <a:rPr lang="en-US" altLang="ja-JP" sz="2400" dirty="0">
                <a:solidFill>
                  <a:schemeClr val="tx1"/>
                </a:solidFill>
              </a:rPr>
              <a:t>:  </a:t>
            </a:r>
            <a:r>
              <a:rPr lang="ja-JP" altLang="en-US" sz="2400" dirty="0">
                <a:solidFill>
                  <a:schemeClr val="tx1"/>
                </a:solidFill>
              </a:rPr>
              <a:t>しない</a:t>
            </a:r>
            <a:endParaRPr lang="en-US" altLang="ja-JP" sz="2400" dirty="0">
              <a:solidFill>
                <a:schemeClr val="tx1"/>
              </a:solidFill>
            </a:endParaRPr>
          </a:p>
          <a:p>
            <a:r>
              <a:rPr kumimoji="1" lang="ja-JP" altLang="en-US" sz="24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85D6DC4-DC1F-40D9-8140-C55D7D5A15FD}"/>
              </a:ext>
            </a:extLst>
          </p:cNvPr>
          <p:cNvPicPr>
            <a:picLocks noChangeAspect="1"/>
          </p:cNvPicPr>
          <p:nvPr/>
        </p:nvPicPr>
        <p:blipFill>
          <a:blip r:embed="rId2"/>
          <a:stretch>
            <a:fillRect/>
          </a:stretch>
        </p:blipFill>
        <p:spPr>
          <a:xfrm>
            <a:off x="345129" y="2171942"/>
            <a:ext cx="5750871" cy="3658699"/>
          </a:xfrm>
          <a:prstGeom prst="rect">
            <a:avLst/>
          </a:prstGeom>
        </p:spPr>
      </p:pic>
      <p:pic>
        <p:nvPicPr>
          <p:cNvPr id="5" name="図 4">
            <a:extLst>
              <a:ext uri="{FF2B5EF4-FFF2-40B4-BE49-F238E27FC236}">
                <a16:creationId xmlns:a16="http://schemas.microsoft.com/office/drawing/2014/main" id="{F7D2DBB7-C59B-48D7-967F-CC88FCC9AF54}"/>
              </a:ext>
            </a:extLst>
          </p:cNvPr>
          <p:cNvPicPr>
            <a:picLocks noChangeAspect="1"/>
          </p:cNvPicPr>
          <p:nvPr/>
        </p:nvPicPr>
        <p:blipFill>
          <a:blip r:embed="rId3"/>
          <a:stretch>
            <a:fillRect/>
          </a:stretch>
        </p:blipFill>
        <p:spPr>
          <a:xfrm>
            <a:off x="6275906" y="2171943"/>
            <a:ext cx="5750871" cy="3658699"/>
          </a:xfrm>
          <a:prstGeom prst="rect">
            <a:avLst/>
          </a:prstGeom>
        </p:spPr>
      </p:pic>
      <p:sp>
        <p:nvSpPr>
          <p:cNvPr id="6" name="テキスト ボックス 5">
            <a:extLst>
              <a:ext uri="{FF2B5EF4-FFF2-40B4-BE49-F238E27FC236}">
                <a16:creationId xmlns:a16="http://schemas.microsoft.com/office/drawing/2014/main" id="{CC03C741-3763-47D7-B4AD-051271AE08DA}"/>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(3)</a:t>
            </a:r>
            <a:endParaRPr lang="en-US" dirty="0"/>
          </a:p>
        </p:txBody>
      </p:sp>
      <p:sp>
        <p:nvSpPr>
          <p:cNvPr id="7" name="右矢印 13">
            <a:extLst>
              <a:ext uri="{FF2B5EF4-FFF2-40B4-BE49-F238E27FC236}">
                <a16:creationId xmlns:a16="http://schemas.microsoft.com/office/drawing/2014/main" id="{EB3EC838-4686-4C49-8F78-34D6DD99464C}"/>
              </a:ext>
            </a:extLst>
          </p:cNvPr>
          <p:cNvSpPr/>
          <p:nvPr/>
        </p:nvSpPr>
        <p:spPr>
          <a:xfrm>
            <a:off x="5866832" y="3304982"/>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2C9A552F-A7F4-4CDC-92EB-289589AB7C6C}"/>
              </a:ext>
            </a:extLst>
          </p:cNvPr>
          <p:cNvSpPr/>
          <p:nvPr/>
        </p:nvSpPr>
        <p:spPr>
          <a:xfrm>
            <a:off x="4314931" y="3042303"/>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7131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USB</a:t>
            </a:r>
            <a:r>
              <a:rPr lang="ja-JP" altLang="en-US" sz="2400" dirty="0"/>
              <a:t>を経由して送られてくるデータの確認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solidFill>
                  <a:srgbClr val="0563C1"/>
                </a:solidFill>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8104472" y="4480929"/>
            <a:ext cx="40108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サーバ：</a:t>
            </a:r>
            <a:r>
              <a:rPr lang="en-US" altLang="ja-JP" sz="2400" dirty="0">
                <a:solidFill>
                  <a:schemeClr val="tx1"/>
                </a:solidFill>
              </a:rPr>
              <a:t>MQTT_BROKER</a:t>
            </a:r>
          </a:p>
          <a:p>
            <a:r>
              <a:rPr lang="ja-JP" altLang="en-US" sz="2400" dirty="0">
                <a:solidFill>
                  <a:schemeClr val="tx1"/>
                </a:solidFill>
              </a:rPr>
              <a:t>トピック      </a:t>
            </a:r>
            <a:r>
              <a:rPr lang="en-US" altLang="ja-JP" sz="2400" dirty="0">
                <a:solidFill>
                  <a:schemeClr val="tx1"/>
                </a:solidFill>
              </a:rPr>
              <a:t>: user/feeds/onoff2</a:t>
            </a:r>
          </a:p>
          <a:p>
            <a:r>
              <a:rPr lang="en-US" altLang="ja-JP" sz="2400" dirty="0">
                <a:solidFill>
                  <a:schemeClr val="tx1"/>
                </a:solidFill>
              </a:rPr>
              <a:t>(</a:t>
            </a:r>
            <a:r>
              <a:rPr lang="en-US" altLang="ja-JP" sz="2400" dirty="0" err="1">
                <a:solidFill>
                  <a:schemeClr val="tx1"/>
                </a:solidFill>
              </a:rPr>
              <a:t>onoff</a:t>
            </a:r>
            <a:r>
              <a:rPr lang="ja-JP" altLang="en-US" sz="2400" dirty="0">
                <a:solidFill>
                  <a:schemeClr val="tx1"/>
                </a:solidFill>
              </a:rPr>
              <a:t>ではないことに注意</a:t>
            </a:r>
            <a:r>
              <a:rPr lang="en-US" altLang="ja-JP" sz="2400" dirty="0">
                <a:solidFill>
                  <a:schemeClr val="tx1"/>
                </a:solidFill>
              </a:rPr>
              <a:t>)</a:t>
            </a:r>
          </a:p>
          <a:p>
            <a:r>
              <a:rPr kumimoji="1" lang="en-US" altLang="ja-JP" sz="2400" dirty="0">
                <a:solidFill>
                  <a:schemeClr val="tx1"/>
                </a:solidFill>
              </a:rPr>
              <a:t>QoS            : </a:t>
            </a:r>
            <a:r>
              <a:rPr lang="en-US" altLang="ja-JP" sz="2400" dirty="0">
                <a:solidFill>
                  <a:schemeClr val="tx1"/>
                </a:solidFill>
              </a:rPr>
              <a:t>2</a:t>
            </a:r>
            <a:endParaRPr kumimoji="1" lang="en-US" altLang="ja-JP" sz="2400" dirty="0">
              <a:solidFill>
                <a:schemeClr val="tx1"/>
              </a:solidFill>
            </a:endParaRPr>
          </a:p>
          <a:p>
            <a:r>
              <a:rPr lang="ja-JP" altLang="en-US" sz="2400" dirty="0">
                <a:solidFill>
                  <a:schemeClr val="tx1"/>
                </a:solidFill>
              </a:rPr>
              <a:t>名前          </a:t>
            </a:r>
            <a:r>
              <a:rPr lang="en-US" altLang="ja-JP" sz="2400" dirty="0">
                <a:solidFill>
                  <a:schemeClr val="tx1"/>
                </a:solidFill>
              </a:rPr>
              <a:t>: (</a:t>
            </a:r>
            <a:r>
              <a:rPr lang="ja-JP" altLang="en-US" sz="2400" dirty="0">
                <a:solidFill>
                  <a:schemeClr val="tx1"/>
                </a:solidFill>
              </a:rPr>
              <a:t>なし</a:t>
            </a:r>
            <a:r>
              <a:rPr lang="en-US" altLang="ja-JP" sz="2400" dirty="0">
                <a:solidFill>
                  <a:schemeClr val="tx1"/>
                </a:solidFill>
              </a:rPr>
              <a:t>)</a:t>
            </a:r>
            <a:endParaRPr kumimoji="1" lang="ja-JP" altLang="en-US" sz="24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08331A2-BA1D-40D6-A568-4DE8BECBE755}"/>
              </a:ext>
            </a:extLst>
          </p:cNvPr>
          <p:cNvSpPr txBox="1">
            <a:spLocks/>
          </p:cNvSpPr>
          <p:nvPr/>
        </p:nvSpPr>
        <p:spPr>
          <a:xfrm>
            <a:off x="838200" y="365126"/>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9 </a:t>
            </a:r>
            <a:r>
              <a:rPr lang="en-US" altLang="ja-JP" sz="3600" dirty="0">
                <a:solidFill>
                  <a:srgbClr val="0563C1"/>
                </a:solidFill>
                <a:latin typeface="+mn-ea"/>
              </a:rPr>
              <a:t>Azure </a:t>
            </a:r>
            <a:r>
              <a:rPr lang="en-US" altLang="ja-JP" sz="3600" dirty="0" err="1">
                <a:solidFill>
                  <a:srgbClr val="0563C1"/>
                </a:solidFill>
                <a:latin typeface="+mn-ea"/>
              </a:rPr>
              <a:t>IoTHub</a:t>
            </a:r>
            <a:r>
              <a:rPr lang="ja-JP" altLang="en-US" sz="3600" dirty="0">
                <a:latin typeface="+mn-ea"/>
              </a:rPr>
              <a:t>の準備</a:t>
            </a:r>
            <a:endParaRPr lang="en-US" altLang="ja-JP" sz="3600" dirty="0">
              <a:latin typeface="+mn-ea"/>
            </a:endParaRPr>
          </a:p>
        </p:txBody>
      </p:sp>
      <p:cxnSp>
        <p:nvCxnSpPr>
          <p:cNvPr id="5" name="直線コネクタ 28">
            <a:extLst>
              <a:ext uri="{FF2B5EF4-FFF2-40B4-BE49-F238E27FC236}">
                <a16:creationId xmlns:a16="http://schemas.microsoft.com/office/drawing/2014/main" id="{A5F07D7B-5BA8-4AFF-8EAA-846CFED50036}"/>
              </a:ext>
            </a:extLst>
          </p:cNvPr>
          <p:cNvCxnSpPr>
            <a:cxnSpLocks/>
            <a:stCxn id="38" idx="3"/>
          </p:cNvCxnSpPr>
          <p:nvPr/>
        </p:nvCxnSpPr>
        <p:spPr>
          <a:xfrm flipV="1">
            <a:off x="6209926" y="2068045"/>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EEBDB05A-C5A7-471C-94F3-980CCF170D17}"/>
              </a:ext>
            </a:extLst>
          </p:cNvPr>
          <p:cNvSpPr/>
          <p:nvPr/>
        </p:nvSpPr>
        <p:spPr>
          <a:xfrm>
            <a:off x="3638590" y="1294881"/>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7" name="図 6">
            <a:extLst>
              <a:ext uri="{FF2B5EF4-FFF2-40B4-BE49-F238E27FC236}">
                <a16:creationId xmlns:a16="http://schemas.microsoft.com/office/drawing/2014/main" id="{1A4287DC-24E2-4CE6-892E-7697E7A109E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09344" y="754946"/>
            <a:ext cx="2900141" cy="2154236"/>
          </a:xfrm>
          <a:prstGeom prst="rect">
            <a:avLst/>
          </a:prstGeom>
        </p:spPr>
      </p:pic>
      <p:sp>
        <p:nvSpPr>
          <p:cNvPr id="8" name="テキスト ボックス 6">
            <a:extLst>
              <a:ext uri="{FF2B5EF4-FFF2-40B4-BE49-F238E27FC236}">
                <a16:creationId xmlns:a16="http://schemas.microsoft.com/office/drawing/2014/main" id="{FD945E19-1249-4133-BE84-34A0A87EA48A}"/>
              </a:ext>
            </a:extLst>
          </p:cNvPr>
          <p:cNvSpPr txBox="1"/>
          <p:nvPr/>
        </p:nvSpPr>
        <p:spPr>
          <a:xfrm>
            <a:off x="4616732" y="2721501"/>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812B2880-A81C-40CB-B141-929DB5040A56}"/>
              </a:ext>
            </a:extLst>
          </p:cNvPr>
          <p:cNvCxnSpPr>
            <a:cxnSpLocks/>
            <a:stCxn id="8" idx="2"/>
            <a:endCxn id="18" idx="3"/>
          </p:cNvCxnSpPr>
          <p:nvPr/>
        </p:nvCxnSpPr>
        <p:spPr>
          <a:xfrm rot="5400000">
            <a:off x="4008864" y="2287444"/>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A4D0B615-AEF0-4B5A-8EE8-7B9B7CA9AEFC}"/>
              </a:ext>
            </a:extLst>
          </p:cNvPr>
          <p:cNvSpPr txBox="1"/>
          <p:nvPr/>
        </p:nvSpPr>
        <p:spPr>
          <a:xfrm>
            <a:off x="3384928" y="3601416"/>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36BBF64-4C7F-4917-9670-12FA3EC795D6}"/>
              </a:ext>
            </a:extLst>
          </p:cNvPr>
          <p:cNvSpPr txBox="1"/>
          <p:nvPr/>
        </p:nvSpPr>
        <p:spPr>
          <a:xfrm>
            <a:off x="6603748" y="2059373"/>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521D9F42-6DC5-4408-AE33-767CEFD66B88}"/>
              </a:ext>
            </a:extLst>
          </p:cNvPr>
          <p:cNvSpPr txBox="1"/>
          <p:nvPr/>
        </p:nvSpPr>
        <p:spPr>
          <a:xfrm>
            <a:off x="3968077" y="3574710"/>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3" name="テキスト ボックス 12">
            <a:extLst>
              <a:ext uri="{FF2B5EF4-FFF2-40B4-BE49-F238E27FC236}">
                <a16:creationId xmlns:a16="http://schemas.microsoft.com/office/drawing/2014/main" id="{9EC00529-FE05-4366-8553-E23007B19FA6}"/>
              </a:ext>
            </a:extLst>
          </p:cNvPr>
          <p:cNvSpPr txBox="1"/>
          <p:nvPr/>
        </p:nvSpPr>
        <p:spPr>
          <a:xfrm>
            <a:off x="3732960" y="3984435"/>
            <a:ext cx="2173480" cy="369332"/>
          </a:xfrm>
          <a:prstGeom prst="rect">
            <a:avLst/>
          </a:prstGeom>
          <a:noFill/>
        </p:spPr>
        <p:txBody>
          <a:bodyPr wrap="none" rtlCol="0">
            <a:spAutoFit/>
          </a:bodyPr>
          <a:lstStyle/>
          <a:p>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の準備</a:t>
            </a:r>
            <a:endParaRPr kumimoji="1" lang="ja-JP" altLang="en-US" dirty="0"/>
          </a:p>
        </p:txBody>
      </p:sp>
      <p:sp>
        <p:nvSpPr>
          <p:cNvPr id="14" name="テキスト ボックス 13">
            <a:extLst>
              <a:ext uri="{FF2B5EF4-FFF2-40B4-BE49-F238E27FC236}">
                <a16:creationId xmlns:a16="http://schemas.microsoft.com/office/drawing/2014/main" id="{2ACCDCC7-4961-4A2B-9737-A60833FA880C}"/>
              </a:ext>
            </a:extLst>
          </p:cNvPr>
          <p:cNvSpPr txBox="1"/>
          <p:nvPr/>
        </p:nvSpPr>
        <p:spPr>
          <a:xfrm>
            <a:off x="3723386" y="4373676"/>
            <a:ext cx="3843809" cy="369332"/>
          </a:xfrm>
          <a:prstGeom prst="rect">
            <a:avLst/>
          </a:prstGeom>
          <a:noFill/>
        </p:spPr>
        <p:txBody>
          <a:bodyPr wrap="none" rtlCol="0">
            <a:spAutoFit/>
          </a:bodyPr>
          <a:lstStyle/>
          <a:p>
            <a:r>
              <a:rPr lang="en-US" altLang="ja-JP" b="1" dirty="0">
                <a:solidFill>
                  <a:schemeClr val="bg1">
                    <a:lumMod val="85000"/>
                  </a:schemeClr>
                </a:solidFill>
              </a:rPr>
              <a:t>Node-RED </a:t>
            </a:r>
            <a:r>
              <a:rPr lang="ja-JP" altLang="en-US" b="1" dirty="0">
                <a:solidFill>
                  <a:schemeClr val="bg1">
                    <a:lumMod val="85000"/>
                  </a:schemeClr>
                </a:solidFill>
              </a:rPr>
              <a:t>と </a:t>
            </a:r>
            <a:r>
              <a:rPr lang="en-US" altLang="ja-JP" b="1" dirty="0">
                <a:solidFill>
                  <a:schemeClr val="bg1">
                    <a:lumMod val="85000"/>
                  </a:schemeClr>
                </a:solidFill>
              </a:rPr>
              <a:t>Azure</a:t>
            </a:r>
            <a:r>
              <a:rPr lang="ja-JP" altLang="en-US" b="1" dirty="0">
                <a:solidFill>
                  <a:schemeClr val="bg1">
                    <a:lumMod val="85000"/>
                  </a:schemeClr>
                </a:solidFill>
              </a:rPr>
              <a:t> </a:t>
            </a:r>
            <a:r>
              <a:rPr lang="en-US" altLang="ja-JP" b="1" dirty="0" err="1">
                <a:solidFill>
                  <a:schemeClr val="bg1">
                    <a:lumMod val="85000"/>
                  </a:schemeClr>
                </a:solidFill>
              </a:rPr>
              <a:t>IoTHub</a:t>
            </a:r>
            <a:r>
              <a:rPr lang="ja-JP" altLang="en-US" b="1" dirty="0">
                <a:solidFill>
                  <a:schemeClr val="bg1">
                    <a:lumMod val="85000"/>
                  </a:schemeClr>
                </a:solidFill>
              </a:rPr>
              <a:t> をつなげる</a:t>
            </a:r>
            <a:endParaRPr kumimoji="1" lang="ja-JP" altLang="en-US" dirty="0">
              <a:solidFill>
                <a:schemeClr val="bg1">
                  <a:lumMod val="85000"/>
                </a:schemeClr>
              </a:solidFill>
            </a:endParaRPr>
          </a:p>
        </p:txBody>
      </p:sp>
      <p:sp>
        <p:nvSpPr>
          <p:cNvPr id="15" name="テキスト ボックス 14">
            <a:extLst>
              <a:ext uri="{FF2B5EF4-FFF2-40B4-BE49-F238E27FC236}">
                <a16:creationId xmlns:a16="http://schemas.microsoft.com/office/drawing/2014/main" id="{3C6BAB41-3B9D-4C7A-914D-4572EFFC87FE}"/>
              </a:ext>
            </a:extLst>
          </p:cNvPr>
          <p:cNvSpPr txBox="1"/>
          <p:nvPr/>
        </p:nvSpPr>
        <p:spPr>
          <a:xfrm>
            <a:off x="3392031" y="400832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10</a:t>
            </a:r>
            <a:endParaRPr kumimoji="1" lang="ja-JP" altLang="en-US" b="1" dirty="0">
              <a:solidFill>
                <a:schemeClr val="bg1"/>
              </a:solidFill>
            </a:endParaRPr>
          </a:p>
        </p:txBody>
      </p:sp>
      <p:sp>
        <p:nvSpPr>
          <p:cNvPr id="16" name="テキスト ボックス 15">
            <a:extLst>
              <a:ext uri="{FF2B5EF4-FFF2-40B4-BE49-F238E27FC236}">
                <a16:creationId xmlns:a16="http://schemas.microsoft.com/office/drawing/2014/main" id="{AD5492E2-D741-4B4B-A117-A93E5FFB791F}"/>
              </a:ext>
            </a:extLst>
          </p:cNvPr>
          <p:cNvSpPr txBox="1"/>
          <p:nvPr/>
        </p:nvSpPr>
        <p:spPr>
          <a:xfrm>
            <a:off x="3392031" y="436741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85000"/>
                  </a:schemeClr>
                </a:solidFill>
              </a:rPr>
              <a:t>11</a:t>
            </a:r>
            <a:endParaRPr kumimoji="1" lang="ja-JP" altLang="en-US" b="1" dirty="0">
              <a:solidFill>
                <a:schemeClr val="bg1">
                  <a:lumMod val="85000"/>
                </a:schemeClr>
              </a:solidFill>
            </a:endParaRPr>
          </a:p>
        </p:txBody>
      </p:sp>
      <p:sp>
        <p:nvSpPr>
          <p:cNvPr id="17" name="正方形/長方形 16">
            <a:extLst>
              <a:ext uri="{FF2B5EF4-FFF2-40B4-BE49-F238E27FC236}">
                <a16:creationId xmlns:a16="http://schemas.microsoft.com/office/drawing/2014/main" id="{8BDA7157-EAD5-46DB-A95B-853890279B05}"/>
              </a:ext>
            </a:extLst>
          </p:cNvPr>
          <p:cNvSpPr/>
          <p:nvPr/>
        </p:nvSpPr>
        <p:spPr>
          <a:xfrm>
            <a:off x="3335096" y="3998349"/>
            <a:ext cx="5877819" cy="81900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0C30DDF1-3255-4537-BD71-C9FE17A27EA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1" y="2844187"/>
            <a:ext cx="2360590" cy="1404209"/>
          </a:xfrm>
          <a:prstGeom prst="rect">
            <a:avLst/>
          </a:prstGeom>
        </p:spPr>
      </p:pic>
      <p:sp>
        <p:nvSpPr>
          <p:cNvPr id="19" name="正方形/長方形 18">
            <a:extLst>
              <a:ext uri="{FF2B5EF4-FFF2-40B4-BE49-F238E27FC236}">
                <a16:creationId xmlns:a16="http://schemas.microsoft.com/office/drawing/2014/main" id="{B317637B-F6A7-4B6C-A550-CCF4F46C4316}"/>
              </a:ext>
            </a:extLst>
          </p:cNvPr>
          <p:cNvSpPr/>
          <p:nvPr/>
        </p:nvSpPr>
        <p:spPr>
          <a:xfrm>
            <a:off x="710110" y="1294880"/>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20" name="テキスト ボックス 18">
            <a:extLst>
              <a:ext uri="{FF2B5EF4-FFF2-40B4-BE49-F238E27FC236}">
                <a16:creationId xmlns:a16="http://schemas.microsoft.com/office/drawing/2014/main" id="{E50C6B3E-8BA0-46B6-96D1-411F5D9814AE}"/>
              </a:ext>
            </a:extLst>
          </p:cNvPr>
          <p:cNvSpPr txBox="1"/>
          <p:nvPr/>
        </p:nvSpPr>
        <p:spPr>
          <a:xfrm>
            <a:off x="2039337" y="3363077"/>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21" name="テキスト ボックス 1028">
            <a:extLst>
              <a:ext uri="{FF2B5EF4-FFF2-40B4-BE49-F238E27FC236}">
                <a16:creationId xmlns:a16="http://schemas.microsoft.com/office/drawing/2014/main" id="{17072395-C1E0-4496-8FA2-754DF480B7C9}"/>
              </a:ext>
            </a:extLst>
          </p:cNvPr>
          <p:cNvSpPr txBox="1"/>
          <p:nvPr/>
        </p:nvSpPr>
        <p:spPr>
          <a:xfrm>
            <a:off x="1031060" y="2266198"/>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22" name="直線コネクタ 12">
            <a:extLst>
              <a:ext uri="{FF2B5EF4-FFF2-40B4-BE49-F238E27FC236}">
                <a16:creationId xmlns:a16="http://schemas.microsoft.com/office/drawing/2014/main" id="{DF4387E5-1134-4CCE-8AB2-646D4FE88A4F}"/>
              </a:ext>
            </a:extLst>
          </p:cNvPr>
          <p:cNvCxnSpPr>
            <a:cxnSpLocks/>
            <a:stCxn id="27" idx="0"/>
          </p:cNvCxnSpPr>
          <p:nvPr/>
        </p:nvCxnSpPr>
        <p:spPr>
          <a:xfrm rot="16200000" flipV="1">
            <a:off x="660058" y="4865309"/>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3" name="テキスト ボックス 18">
            <a:extLst>
              <a:ext uri="{FF2B5EF4-FFF2-40B4-BE49-F238E27FC236}">
                <a16:creationId xmlns:a16="http://schemas.microsoft.com/office/drawing/2014/main" id="{285EB983-0A5E-4459-B4BC-166E0536304B}"/>
              </a:ext>
            </a:extLst>
          </p:cNvPr>
          <p:cNvSpPr txBox="1"/>
          <p:nvPr/>
        </p:nvSpPr>
        <p:spPr>
          <a:xfrm>
            <a:off x="630919" y="4769972"/>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24" name="テキスト ボックス 1028">
            <a:extLst>
              <a:ext uri="{FF2B5EF4-FFF2-40B4-BE49-F238E27FC236}">
                <a16:creationId xmlns:a16="http://schemas.microsoft.com/office/drawing/2014/main" id="{66050CD9-F8DC-4021-8AF3-CB24C3F185EB}"/>
              </a:ext>
            </a:extLst>
          </p:cNvPr>
          <p:cNvSpPr txBox="1"/>
          <p:nvPr/>
        </p:nvSpPr>
        <p:spPr>
          <a:xfrm>
            <a:off x="1362681" y="4296444"/>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25" name="グループ化 24">
            <a:extLst>
              <a:ext uri="{FF2B5EF4-FFF2-40B4-BE49-F238E27FC236}">
                <a16:creationId xmlns:a16="http://schemas.microsoft.com/office/drawing/2014/main" id="{A31F2E66-720D-4C16-8EC7-CF72F4ADF2B8}"/>
              </a:ext>
            </a:extLst>
          </p:cNvPr>
          <p:cNvGrpSpPr/>
          <p:nvPr/>
        </p:nvGrpSpPr>
        <p:grpSpPr>
          <a:xfrm>
            <a:off x="779237" y="5487284"/>
            <a:ext cx="1400359" cy="1005590"/>
            <a:chOff x="344283" y="3674474"/>
            <a:chExt cx="1400359" cy="1005590"/>
          </a:xfrm>
        </p:grpSpPr>
        <p:sp>
          <p:nvSpPr>
            <p:cNvPr id="26" name="テキスト ボックス 18">
              <a:extLst>
                <a:ext uri="{FF2B5EF4-FFF2-40B4-BE49-F238E27FC236}">
                  <a16:creationId xmlns:a16="http://schemas.microsoft.com/office/drawing/2014/main" id="{4C02C350-7EB1-4E62-81DB-375C744D00CA}"/>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chemeClr val="bg1">
                      <a:lumMod val="75000"/>
                    </a:schemeClr>
                  </a:solidFill>
                  <a:latin typeface="Arial Black" panose="020B0A04020102020204" pitchFamily="34" charset="0"/>
                </a:rPr>
                <a:t>開発</a:t>
              </a:r>
              <a:r>
                <a:rPr kumimoji="1" lang="en-US" altLang="ja-JP" sz="1600" dirty="0">
                  <a:solidFill>
                    <a:schemeClr val="bg1">
                      <a:lumMod val="75000"/>
                    </a:schemeClr>
                  </a:solidFill>
                  <a:latin typeface="Arial Black" panose="020B0A04020102020204" pitchFamily="34" charset="0"/>
                </a:rPr>
                <a:t>PC</a:t>
              </a:r>
              <a:endParaRPr kumimoji="1" lang="ja-JP" altLang="en-US" sz="1600" dirty="0">
                <a:solidFill>
                  <a:schemeClr val="bg1">
                    <a:lumMod val="75000"/>
                  </a:schemeClr>
                </a:solidFill>
                <a:latin typeface="Arial Black" panose="020B0A04020102020204" pitchFamily="34" charset="0"/>
              </a:endParaRPr>
            </a:p>
          </p:txBody>
        </p:sp>
        <p:pic>
          <p:nvPicPr>
            <p:cNvPr id="27" name="図 26">
              <a:extLst>
                <a:ext uri="{FF2B5EF4-FFF2-40B4-BE49-F238E27FC236}">
                  <a16:creationId xmlns:a16="http://schemas.microsoft.com/office/drawing/2014/main" id="{6B03C7C4-8520-4682-9FD5-BB9AF6490E5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28" name="テキスト ボックス 27">
              <a:extLst>
                <a:ext uri="{FF2B5EF4-FFF2-40B4-BE49-F238E27FC236}">
                  <a16:creationId xmlns:a16="http://schemas.microsoft.com/office/drawing/2014/main" id="{673DE01D-07BB-4C4C-97CA-6FAD2DEDE4B4}"/>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lumMod val="75000"/>
                    </a:schemeClr>
                  </a:solidFill>
                </a:rPr>
                <a:t>1</a:t>
              </a:r>
              <a:endParaRPr kumimoji="1" lang="ja-JP" altLang="en-US" b="1" dirty="0">
                <a:solidFill>
                  <a:schemeClr val="bg1">
                    <a:lumMod val="75000"/>
                  </a:schemeClr>
                </a:solidFill>
              </a:endParaRPr>
            </a:p>
          </p:txBody>
        </p:sp>
      </p:grpSp>
      <p:sp>
        <p:nvSpPr>
          <p:cNvPr id="29" name="テキスト ボックス 28">
            <a:extLst>
              <a:ext uri="{FF2B5EF4-FFF2-40B4-BE49-F238E27FC236}">
                <a16:creationId xmlns:a16="http://schemas.microsoft.com/office/drawing/2014/main" id="{5A467336-A822-4A5A-A088-FC66656E25DB}"/>
              </a:ext>
            </a:extLst>
          </p:cNvPr>
          <p:cNvSpPr txBox="1"/>
          <p:nvPr/>
        </p:nvSpPr>
        <p:spPr>
          <a:xfrm>
            <a:off x="1301561" y="3715151"/>
            <a:ext cx="371740" cy="353134"/>
          </a:xfrm>
          <a:prstGeom prst="ellipse">
            <a:avLst/>
          </a:prstGeom>
          <a:solidFill>
            <a:srgbClr val="FF6699"/>
          </a:solidFill>
        </p:spPr>
        <p:txBody>
          <a:bodyPr wrap="none" rtlCol="0" anchor="ctr">
            <a:noAutofit/>
          </a:bodyPr>
          <a:lstStyle/>
          <a:p>
            <a:pPr algn="ctr"/>
            <a:r>
              <a:rPr kumimoji="1" lang="en-US" altLang="ja-JP" b="1">
                <a:solidFill>
                  <a:schemeClr val="bg1">
                    <a:lumMod val="75000"/>
                  </a:schemeClr>
                </a:solidFill>
              </a:rPr>
              <a:t>2</a:t>
            </a:r>
            <a:endParaRPr kumimoji="1" lang="ja-JP" altLang="en-US" b="1">
              <a:solidFill>
                <a:schemeClr val="bg1">
                  <a:lumMod val="75000"/>
                </a:schemeClr>
              </a:solidFill>
            </a:endParaRPr>
          </a:p>
        </p:txBody>
      </p:sp>
      <p:sp>
        <p:nvSpPr>
          <p:cNvPr id="30" name="テキスト ボックス 29">
            <a:extLst>
              <a:ext uri="{FF2B5EF4-FFF2-40B4-BE49-F238E27FC236}">
                <a16:creationId xmlns:a16="http://schemas.microsoft.com/office/drawing/2014/main" id="{AF89CEB0-3597-4ABA-BEFE-3AB7991F993F}"/>
              </a:ext>
            </a:extLst>
          </p:cNvPr>
          <p:cNvSpPr txBox="1"/>
          <p:nvPr/>
        </p:nvSpPr>
        <p:spPr>
          <a:xfrm>
            <a:off x="802928" y="1426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3</a:t>
            </a:r>
            <a:endParaRPr kumimoji="1" lang="ja-JP" altLang="en-US" b="1" dirty="0">
              <a:solidFill>
                <a:schemeClr val="bg1">
                  <a:lumMod val="75000"/>
                </a:schemeClr>
              </a:solidFill>
            </a:endParaRPr>
          </a:p>
        </p:txBody>
      </p:sp>
      <p:cxnSp>
        <p:nvCxnSpPr>
          <p:cNvPr id="31" name="直線コネクタ 12">
            <a:extLst>
              <a:ext uri="{FF2B5EF4-FFF2-40B4-BE49-F238E27FC236}">
                <a16:creationId xmlns:a16="http://schemas.microsoft.com/office/drawing/2014/main" id="{FDF9EE93-2A7E-481C-B42E-7A556039BF52}"/>
              </a:ext>
            </a:extLst>
          </p:cNvPr>
          <p:cNvCxnSpPr>
            <a:cxnSpLocks/>
            <a:stCxn id="18" idx="0"/>
            <a:endCxn id="21" idx="1"/>
          </p:cNvCxnSpPr>
          <p:nvPr/>
        </p:nvCxnSpPr>
        <p:spPr>
          <a:xfrm rot="16200000" flipV="1">
            <a:off x="1216042" y="2250493"/>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2FF5518-0C8D-46AE-BC89-B548641A55B2}"/>
              </a:ext>
            </a:extLst>
          </p:cNvPr>
          <p:cNvSpPr txBox="1"/>
          <p:nvPr/>
        </p:nvSpPr>
        <p:spPr>
          <a:xfrm>
            <a:off x="8600235" y="359300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7</a:t>
            </a:r>
            <a:endParaRPr kumimoji="1" lang="ja-JP" altLang="en-US" b="1" dirty="0">
              <a:solidFill>
                <a:schemeClr val="bg1">
                  <a:lumMod val="75000"/>
                </a:schemeClr>
              </a:solidFill>
            </a:endParaRPr>
          </a:p>
        </p:txBody>
      </p:sp>
      <p:sp>
        <p:nvSpPr>
          <p:cNvPr id="33" name="テキスト ボックス 32">
            <a:extLst>
              <a:ext uri="{FF2B5EF4-FFF2-40B4-BE49-F238E27FC236}">
                <a16:creationId xmlns:a16="http://schemas.microsoft.com/office/drawing/2014/main" id="{3804F442-BEAF-4205-877B-B1CE4466C849}"/>
              </a:ext>
            </a:extLst>
          </p:cNvPr>
          <p:cNvSpPr txBox="1"/>
          <p:nvPr/>
        </p:nvSpPr>
        <p:spPr>
          <a:xfrm>
            <a:off x="8996469" y="3603641"/>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8</a:t>
            </a:r>
            <a:endParaRPr lang="ja-JP" altLang="en-US" dirty="0">
              <a:solidFill>
                <a:schemeClr val="bg1">
                  <a:lumMod val="75000"/>
                </a:schemeClr>
              </a:solidFill>
            </a:endParaRPr>
          </a:p>
        </p:txBody>
      </p:sp>
      <p:sp>
        <p:nvSpPr>
          <p:cNvPr id="34" name="テキスト ボックス 1028">
            <a:extLst>
              <a:ext uri="{FF2B5EF4-FFF2-40B4-BE49-F238E27FC236}">
                <a16:creationId xmlns:a16="http://schemas.microsoft.com/office/drawing/2014/main" id="{4393512F-87A4-46F6-821F-93B58143DE9A}"/>
              </a:ext>
            </a:extLst>
          </p:cNvPr>
          <p:cNvSpPr txBox="1"/>
          <p:nvPr/>
        </p:nvSpPr>
        <p:spPr>
          <a:xfrm>
            <a:off x="996213" y="1891658"/>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35" name="直線コネクタ 12">
            <a:extLst>
              <a:ext uri="{FF2B5EF4-FFF2-40B4-BE49-F238E27FC236}">
                <a16:creationId xmlns:a16="http://schemas.microsoft.com/office/drawing/2014/main" id="{5CFF57C3-8C83-4A10-87F2-590FA97D5D77}"/>
              </a:ext>
            </a:extLst>
          </p:cNvPr>
          <p:cNvCxnSpPr>
            <a:cxnSpLocks/>
            <a:stCxn id="18" idx="1"/>
            <a:endCxn id="34" idx="1"/>
          </p:cNvCxnSpPr>
          <p:nvPr/>
        </p:nvCxnSpPr>
        <p:spPr>
          <a:xfrm rot="10800000" flipH="1">
            <a:off x="629441" y="2060936"/>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133D2109-4696-482F-9FA4-9EF6A881CE75}"/>
              </a:ext>
            </a:extLst>
          </p:cNvPr>
          <p:cNvSpPr/>
          <p:nvPr/>
        </p:nvSpPr>
        <p:spPr>
          <a:xfrm>
            <a:off x="2387390" y="3509060"/>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0381B1E-C39D-4844-9561-599E8253FDB7}"/>
              </a:ext>
            </a:extLst>
          </p:cNvPr>
          <p:cNvSpPr txBox="1"/>
          <p:nvPr/>
        </p:nvSpPr>
        <p:spPr>
          <a:xfrm>
            <a:off x="1127347" y="1441574"/>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pic>
        <p:nvPicPr>
          <p:cNvPr id="38" name="図 37">
            <a:extLst>
              <a:ext uri="{FF2B5EF4-FFF2-40B4-BE49-F238E27FC236}">
                <a16:creationId xmlns:a16="http://schemas.microsoft.com/office/drawing/2014/main" id="{5C6E3D84-8667-479D-9B13-1EA0171FFD12}"/>
              </a:ext>
            </a:extLst>
          </p:cNvPr>
          <p:cNvPicPr>
            <a:picLocks noChangeAspect="1"/>
          </p:cNvPicPr>
          <p:nvPr/>
        </p:nvPicPr>
        <p:blipFill>
          <a:blip r:embed="rId5"/>
          <a:stretch>
            <a:fillRect/>
          </a:stretch>
        </p:blipFill>
        <p:spPr>
          <a:xfrm>
            <a:off x="4334263" y="1489416"/>
            <a:ext cx="1875663" cy="1192533"/>
          </a:xfrm>
          <a:prstGeom prst="rect">
            <a:avLst/>
          </a:prstGeom>
        </p:spPr>
      </p:pic>
      <p:sp>
        <p:nvSpPr>
          <p:cNvPr id="39" name="テキスト ボックス 38">
            <a:extLst>
              <a:ext uri="{FF2B5EF4-FFF2-40B4-BE49-F238E27FC236}">
                <a16:creationId xmlns:a16="http://schemas.microsoft.com/office/drawing/2014/main" id="{04A7AA47-0369-4A3F-9003-7A7E3DC61F5B}"/>
              </a:ext>
            </a:extLst>
          </p:cNvPr>
          <p:cNvSpPr txBox="1"/>
          <p:nvPr/>
        </p:nvSpPr>
        <p:spPr>
          <a:xfrm>
            <a:off x="8209578" y="359300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6</a:t>
            </a:r>
            <a:endParaRPr kumimoji="1" lang="ja-JP" altLang="en-US" b="1" dirty="0">
              <a:solidFill>
                <a:schemeClr val="bg1">
                  <a:lumMod val="75000"/>
                </a:schemeClr>
              </a:solidFill>
            </a:endParaRPr>
          </a:p>
        </p:txBody>
      </p:sp>
      <p:sp>
        <p:nvSpPr>
          <p:cNvPr id="40" name="テキスト ボックス 39">
            <a:extLst>
              <a:ext uri="{FF2B5EF4-FFF2-40B4-BE49-F238E27FC236}">
                <a16:creationId xmlns:a16="http://schemas.microsoft.com/office/drawing/2014/main" id="{0D7AA9D6-DCD8-43BA-BC45-0946C05C9439}"/>
              </a:ext>
            </a:extLst>
          </p:cNvPr>
          <p:cNvSpPr txBox="1"/>
          <p:nvPr/>
        </p:nvSpPr>
        <p:spPr>
          <a:xfrm>
            <a:off x="4764775" y="228742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4</a:t>
            </a:r>
            <a:endParaRPr kumimoji="1" lang="ja-JP" altLang="en-US" b="1" dirty="0">
              <a:solidFill>
                <a:schemeClr val="bg1">
                  <a:lumMod val="75000"/>
                </a:schemeClr>
              </a:solidFill>
            </a:endParaRPr>
          </a:p>
        </p:txBody>
      </p:sp>
      <p:sp>
        <p:nvSpPr>
          <p:cNvPr id="41" name="テキスト ボックス 40">
            <a:extLst>
              <a:ext uri="{FF2B5EF4-FFF2-40B4-BE49-F238E27FC236}">
                <a16:creationId xmlns:a16="http://schemas.microsoft.com/office/drawing/2014/main" id="{8669821C-586B-4517-A099-2E3376130389}"/>
              </a:ext>
            </a:extLst>
          </p:cNvPr>
          <p:cNvSpPr txBox="1"/>
          <p:nvPr/>
        </p:nvSpPr>
        <p:spPr>
          <a:xfrm>
            <a:off x="5161713" y="228973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5</a:t>
            </a:r>
            <a:endParaRPr kumimoji="1" lang="ja-JP" altLang="en-US" b="1" dirty="0">
              <a:solidFill>
                <a:schemeClr val="bg1">
                  <a:lumMod val="75000"/>
                </a:schemeClr>
              </a:solidFill>
            </a:endParaRPr>
          </a:p>
        </p:txBody>
      </p:sp>
      <p:pic>
        <p:nvPicPr>
          <p:cNvPr id="42" name="図 41">
            <a:extLst>
              <a:ext uri="{FF2B5EF4-FFF2-40B4-BE49-F238E27FC236}">
                <a16:creationId xmlns:a16="http://schemas.microsoft.com/office/drawing/2014/main" id="{6AE81A86-9E24-4C90-AB4D-2C18F10A94D5}"/>
              </a:ext>
            </a:extLst>
          </p:cNvPr>
          <p:cNvPicPr>
            <a:picLocks noChangeAspect="1"/>
          </p:cNvPicPr>
          <p:nvPr/>
        </p:nvPicPr>
        <p:blipFill>
          <a:blip r:embed="rId6"/>
          <a:stretch>
            <a:fillRect/>
          </a:stretch>
        </p:blipFill>
        <p:spPr>
          <a:xfrm>
            <a:off x="9812254" y="3404560"/>
            <a:ext cx="552972" cy="573238"/>
          </a:xfrm>
          <a:prstGeom prst="rect">
            <a:avLst/>
          </a:prstGeom>
        </p:spPr>
      </p:pic>
      <p:sp>
        <p:nvSpPr>
          <p:cNvPr id="43" name="テキスト ボックス 20">
            <a:extLst>
              <a:ext uri="{FF2B5EF4-FFF2-40B4-BE49-F238E27FC236}">
                <a16:creationId xmlns:a16="http://schemas.microsoft.com/office/drawing/2014/main" id="{8F646EA9-B61A-48E3-B6DD-9EAD0138F566}"/>
              </a:ext>
            </a:extLst>
          </p:cNvPr>
          <p:cNvSpPr txBox="1"/>
          <p:nvPr/>
        </p:nvSpPr>
        <p:spPr>
          <a:xfrm>
            <a:off x="7682454" y="1417220"/>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44" name="テキスト ボックス 20">
            <a:extLst>
              <a:ext uri="{FF2B5EF4-FFF2-40B4-BE49-F238E27FC236}">
                <a16:creationId xmlns:a16="http://schemas.microsoft.com/office/drawing/2014/main" id="{CE3A9F39-1991-4158-8368-2BFF9852C06D}"/>
              </a:ext>
            </a:extLst>
          </p:cNvPr>
          <p:cNvSpPr txBox="1"/>
          <p:nvPr/>
        </p:nvSpPr>
        <p:spPr>
          <a:xfrm>
            <a:off x="9346749" y="2909182"/>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45" name="直線コネクタ 28">
            <a:extLst>
              <a:ext uri="{FF2B5EF4-FFF2-40B4-BE49-F238E27FC236}">
                <a16:creationId xmlns:a16="http://schemas.microsoft.com/office/drawing/2014/main" id="{1873DCFD-8DCE-4671-84DE-3D2A0F49FBA4}"/>
              </a:ext>
            </a:extLst>
          </p:cNvPr>
          <p:cNvCxnSpPr>
            <a:cxnSpLocks/>
            <a:stCxn id="38" idx="3"/>
            <a:endCxn id="42" idx="1"/>
          </p:cNvCxnSpPr>
          <p:nvPr/>
        </p:nvCxnSpPr>
        <p:spPr>
          <a:xfrm>
            <a:off x="6209926" y="2085683"/>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46" name="テキスト ボックス 18">
            <a:extLst>
              <a:ext uri="{FF2B5EF4-FFF2-40B4-BE49-F238E27FC236}">
                <a16:creationId xmlns:a16="http://schemas.microsoft.com/office/drawing/2014/main" id="{CC09157F-2304-4472-9CB1-6F9551E06472}"/>
              </a:ext>
            </a:extLst>
          </p:cNvPr>
          <p:cNvSpPr txBox="1"/>
          <p:nvPr/>
        </p:nvSpPr>
        <p:spPr>
          <a:xfrm>
            <a:off x="7420464" y="2068899"/>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47" name="テキスト ボックス 1028">
            <a:extLst>
              <a:ext uri="{FF2B5EF4-FFF2-40B4-BE49-F238E27FC236}">
                <a16:creationId xmlns:a16="http://schemas.microsoft.com/office/drawing/2014/main" id="{9C9D6656-F9B1-4559-A8F7-A96AD4D4F63C}"/>
              </a:ext>
            </a:extLst>
          </p:cNvPr>
          <p:cNvSpPr txBox="1"/>
          <p:nvPr/>
        </p:nvSpPr>
        <p:spPr>
          <a:xfrm>
            <a:off x="3676961" y="1354852"/>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48" name="正方形/長方形 47">
            <a:extLst>
              <a:ext uri="{FF2B5EF4-FFF2-40B4-BE49-F238E27FC236}">
                <a16:creationId xmlns:a16="http://schemas.microsoft.com/office/drawing/2014/main" id="{D34D2703-B610-4FE9-BF40-37FE78DF874A}"/>
              </a:ext>
            </a:extLst>
          </p:cNvPr>
          <p:cNvSpPr/>
          <p:nvPr/>
        </p:nvSpPr>
        <p:spPr>
          <a:xfrm>
            <a:off x="8143205" y="2721796"/>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9" name="テキスト ボックス 18">
            <a:extLst>
              <a:ext uri="{FF2B5EF4-FFF2-40B4-BE49-F238E27FC236}">
                <a16:creationId xmlns:a16="http://schemas.microsoft.com/office/drawing/2014/main" id="{96E89E93-6368-45BB-BE71-3F1EB4873321}"/>
              </a:ext>
            </a:extLst>
          </p:cNvPr>
          <p:cNvSpPr txBox="1"/>
          <p:nvPr/>
        </p:nvSpPr>
        <p:spPr>
          <a:xfrm>
            <a:off x="6497149" y="246399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50" name="テキスト ボックス 1028">
            <a:extLst>
              <a:ext uri="{FF2B5EF4-FFF2-40B4-BE49-F238E27FC236}">
                <a16:creationId xmlns:a16="http://schemas.microsoft.com/office/drawing/2014/main" id="{FAE7075B-BDF3-42AC-B886-37C8C606EA96}"/>
              </a:ext>
            </a:extLst>
          </p:cNvPr>
          <p:cNvSpPr txBox="1"/>
          <p:nvPr/>
        </p:nvSpPr>
        <p:spPr>
          <a:xfrm>
            <a:off x="8371961" y="2732463"/>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52" name="テキスト ボックス 51">
            <a:extLst>
              <a:ext uri="{FF2B5EF4-FFF2-40B4-BE49-F238E27FC236}">
                <a16:creationId xmlns:a16="http://schemas.microsoft.com/office/drawing/2014/main" id="{C607CA6B-5271-4F17-A87F-EFAFCCD52FF0}"/>
              </a:ext>
            </a:extLst>
          </p:cNvPr>
          <p:cNvSpPr txBox="1"/>
          <p:nvPr/>
        </p:nvSpPr>
        <p:spPr>
          <a:xfrm>
            <a:off x="8713031" y="131707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10</a:t>
            </a:r>
            <a:endParaRPr lang="ja-JP" altLang="en-US" dirty="0"/>
          </a:p>
        </p:txBody>
      </p:sp>
      <p:sp>
        <p:nvSpPr>
          <p:cNvPr id="53" name="テキスト ボックス 52">
            <a:extLst>
              <a:ext uri="{FF2B5EF4-FFF2-40B4-BE49-F238E27FC236}">
                <a16:creationId xmlns:a16="http://schemas.microsoft.com/office/drawing/2014/main" id="{BE8AA19E-5F7B-4047-AEB7-7AE3180F4CA9}"/>
              </a:ext>
            </a:extLst>
          </p:cNvPr>
          <p:cNvSpPr txBox="1"/>
          <p:nvPr/>
        </p:nvSpPr>
        <p:spPr>
          <a:xfrm>
            <a:off x="9400021" y="359300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9</a:t>
            </a:r>
            <a:endParaRPr lang="ja-JP" altLang="en-US" dirty="0">
              <a:solidFill>
                <a:schemeClr val="bg1">
                  <a:lumMod val="75000"/>
                </a:schemeClr>
              </a:solidFill>
            </a:endParaRPr>
          </a:p>
        </p:txBody>
      </p:sp>
      <p:sp>
        <p:nvSpPr>
          <p:cNvPr id="54" name="テキスト ボックス 53">
            <a:extLst>
              <a:ext uri="{FF2B5EF4-FFF2-40B4-BE49-F238E27FC236}">
                <a16:creationId xmlns:a16="http://schemas.microsoft.com/office/drawing/2014/main" id="{E4C3087D-3AC0-4910-AA4F-9D20AB6F5D38}"/>
              </a:ext>
            </a:extLst>
          </p:cNvPr>
          <p:cNvSpPr txBox="1"/>
          <p:nvPr/>
        </p:nvSpPr>
        <p:spPr>
          <a:xfrm>
            <a:off x="5574796" y="228194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11</a:t>
            </a:r>
            <a:endParaRPr lang="ja-JP" altLang="en-US" dirty="0"/>
          </a:p>
        </p:txBody>
      </p:sp>
      <p:sp>
        <p:nvSpPr>
          <p:cNvPr id="57" name="コンテンツ プレースホルダー 2">
            <a:extLst>
              <a:ext uri="{FF2B5EF4-FFF2-40B4-BE49-F238E27FC236}">
                <a16:creationId xmlns:a16="http://schemas.microsoft.com/office/drawing/2014/main" id="{0FE8512D-909F-49AB-B715-9A571DB7F521}"/>
              </a:ext>
            </a:extLst>
          </p:cNvPr>
          <p:cNvSpPr txBox="1">
            <a:spLocks/>
          </p:cNvSpPr>
          <p:nvPr/>
        </p:nvSpPr>
        <p:spPr>
          <a:xfrm>
            <a:off x="3577901" y="4927308"/>
            <a:ext cx="8420480" cy="1833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12/2 </a:t>
            </a:r>
            <a:r>
              <a:rPr lang="ja-JP" altLang="en-US" sz="2400" dirty="0"/>
              <a:t>のハンズオン資料を参照のこと。</a:t>
            </a:r>
            <a:endParaRPr lang="en-US" altLang="ja-JP" sz="2400" dirty="0"/>
          </a:p>
          <a:p>
            <a:pPr marL="0" indent="0">
              <a:buNone/>
            </a:pPr>
            <a:r>
              <a:rPr lang="ja-JP" altLang="en-US" sz="2400" dirty="0">
                <a:hlinkClick r:id="rId7"/>
              </a:rPr>
              <a:t>ハンズオンクラウド側のダイジェスト版</a:t>
            </a:r>
            <a:endParaRPr lang="en-US" altLang="ja-JP" sz="2400" dirty="0"/>
          </a:p>
          <a:p>
            <a:pPr marL="0" indent="0">
              <a:buNone/>
            </a:pPr>
            <a:r>
              <a:rPr lang="ja-JP" altLang="en-US" sz="2400" dirty="0"/>
              <a:t>また、補足資料として以下があります。</a:t>
            </a:r>
            <a:endParaRPr lang="en-US" altLang="ja-JP" sz="2400" dirty="0"/>
          </a:p>
          <a:p>
            <a:pPr marL="0" indent="0">
              <a:buNone/>
            </a:pPr>
            <a:r>
              <a:rPr lang="en-US" altLang="ja-JP" sz="2400" dirty="0">
                <a:hlinkClick r:id="rId8"/>
              </a:rPr>
              <a:t>IoTKitHoLV4_IoTKit20181202_Hiroshima(</a:t>
            </a:r>
            <a:r>
              <a:rPr lang="ja-JP" altLang="en-US" sz="2400" dirty="0">
                <a:hlinkClick r:id="rId8"/>
              </a:rPr>
              <a:t>復習用補足付</a:t>
            </a:r>
            <a:r>
              <a:rPr lang="en-US" altLang="ja-JP" sz="2400" dirty="0">
                <a:hlinkClick r:id="rId8"/>
              </a:rPr>
              <a:t>).ppt</a:t>
            </a:r>
            <a:endParaRPr lang="en-US" altLang="ja-JP" sz="2400" dirty="0"/>
          </a:p>
          <a:p>
            <a:pPr marL="0" indent="0">
              <a:buNone/>
            </a:pPr>
            <a:endParaRPr lang="en-US" altLang="ja-JP" sz="2400" dirty="0"/>
          </a:p>
        </p:txBody>
      </p:sp>
    </p:spTree>
    <p:extLst>
      <p:ext uri="{BB962C8B-B14F-4D97-AF65-F5344CB8AC3E}">
        <p14:creationId xmlns:p14="http://schemas.microsoft.com/office/powerpoint/2010/main" val="14623072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
            <a:extLst>
              <a:ext uri="{FF2B5EF4-FFF2-40B4-BE49-F238E27FC236}">
                <a16:creationId xmlns:a16="http://schemas.microsoft.com/office/drawing/2014/main" id="{1DAAFE40-00BF-4072-9132-88A3D9C1F71D}"/>
              </a:ext>
            </a:extLst>
          </p:cNvPr>
          <p:cNvSpPr txBox="1">
            <a:spLocks/>
          </p:cNvSpPr>
          <p:nvPr/>
        </p:nvSpPr>
        <p:spPr>
          <a:xfrm>
            <a:off x="838200" y="365125"/>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10-1 </a:t>
            </a:r>
            <a:r>
              <a:rPr lang="en-US" altLang="ja-JP" sz="3600" b="1" dirty="0">
                <a:solidFill>
                  <a:srgbClr val="0563C1"/>
                </a:solidFill>
              </a:rPr>
              <a:t>Node-RED</a:t>
            </a:r>
            <a:r>
              <a:rPr lang="en-US" altLang="ja-JP" sz="3600" b="1" dirty="0"/>
              <a:t> </a:t>
            </a:r>
            <a:r>
              <a:rPr lang="ja-JP" altLang="en-US" sz="3600" b="1" dirty="0"/>
              <a:t>と </a:t>
            </a:r>
            <a:r>
              <a:rPr lang="en-US" altLang="ja-JP" sz="3600" b="1" dirty="0">
                <a:solidFill>
                  <a:srgbClr val="0563C1"/>
                </a:solidFill>
              </a:rPr>
              <a:t>Azure</a:t>
            </a:r>
            <a:r>
              <a:rPr lang="ja-JP" altLang="en-US" sz="3600" b="1" dirty="0">
                <a:solidFill>
                  <a:srgbClr val="0563C1"/>
                </a:solidFill>
              </a:rPr>
              <a:t> </a:t>
            </a:r>
            <a:r>
              <a:rPr lang="en-US" altLang="ja-JP" sz="3600" b="1" dirty="0" err="1">
                <a:solidFill>
                  <a:srgbClr val="0563C1"/>
                </a:solidFill>
              </a:rPr>
              <a:t>IoTHub</a:t>
            </a:r>
            <a:r>
              <a:rPr lang="ja-JP" altLang="en-US" sz="3600" b="1" dirty="0"/>
              <a:t> をつなげる</a:t>
            </a:r>
            <a:endParaRPr lang="en-US" altLang="ja-JP" sz="3600" dirty="0">
              <a:latin typeface="+mn-ea"/>
            </a:endParaRPr>
          </a:p>
        </p:txBody>
      </p:sp>
      <p:sp>
        <p:nvSpPr>
          <p:cNvPr id="20" name="コンテンツ プレースホルダー 2">
            <a:extLst>
              <a:ext uri="{FF2B5EF4-FFF2-40B4-BE49-F238E27FC236}">
                <a16:creationId xmlns:a16="http://schemas.microsoft.com/office/drawing/2014/main" id="{F47F0AF7-5C38-4C03-8E8C-57F28C1B7C11}"/>
              </a:ext>
            </a:extLst>
          </p:cNvPr>
          <p:cNvSpPr txBox="1">
            <a:spLocks/>
          </p:cNvSpPr>
          <p:nvPr/>
        </p:nvSpPr>
        <p:spPr>
          <a:xfrm>
            <a:off x="838200" y="1606364"/>
            <a:ext cx="10515600" cy="3284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10</a:t>
            </a:r>
            <a:r>
              <a:rPr lang="en-US" altLang="ja-JP" dirty="0"/>
              <a:t>-</a:t>
            </a:r>
            <a:r>
              <a:rPr lang="en-US" altLang="ja-JP" dirty="0">
                <a:latin typeface="+mn-ea"/>
              </a:rPr>
              <a:t>1 </a:t>
            </a:r>
            <a:r>
              <a:rPr lang="en-US" altLang="ja-JP" dirty="0">
                <a:solidFill>
                  <a:srgbClr val="0563C1"/>
                </a:solidFill>
                <a:latin typeface="+mn-ea"/>
              </a:rPr>
              <a:t>Node-RED</a:t>
            </a:r>
            <a:r>
              <a:rPr lang="ja-JP" altLang="en-US" dirty="0">
                <a:latin typeface="+mn-ea"/>
              </a:rPr>
              <a:t>にフローの追加</a:t>
            </a:r>
            <a:endParaRPr lang="en-US" altLang="ja-JP" dirty="0">
              <a:latin typeface="+mn-ea"/>
            </a:endParaRPr>
          </a:p>
          <a:p>
            <a:pPr marL="0" indent="0">
              <a:buNone/>
            </a:pPr>
            <a:r>
              <a:rPr lang="ja-JP" altLang="en-US" dirty="0"/>
              <a:t>　　</a:t>
            </a:r>
            <a:r>
              <a:rPr lang="en-US" altLang="ja-JP" dirty="0">
                <a:solidFill>
                  <a:srgbClr val="0563C1"/>
                </a:solidFill>
              </a:rPr>
              <a:t>Node-RED</a:t>
            </a:r>
            <a:r>
              <a:rPr lang="ja-JP" altLang="en-US" dirty="0"/>
              <a:t>に新しいフローを追加します</a:t>
            </a:r>
            <a:endParaRPr lang="en-US" altLang="ja-JP" dirty="0"/>
          </a:p>
          <a:p>
            <a:pPr marL="0" indent="0">
              <a:buNone/>
            </a:pPr>
            <a:r>
              <a:rPr lang="en-US" altLang="ja-JP" dirty="0"/>
              <a:t>10-2</a:t>
            </a:r>
            <a:r>
              <a:rPr lang="ja-JP" altLang="en-US" dirty="0"/>
              <a:t> パレットに</a:t>
            </a:r>
            <a:r>
              <a:rPr lang="en-US" altLang="ja-JP" dirty="0">
                <a:solidFill>
                  <a:srgbClr val="0563C1"/>
                </a:solidFill>
              </a:rPr>
              <a:t>Azure-IoT-Hub</a:t>
            </a:r>
            <a:r>
              <a:rPr lang="ja-JP" altLang="en-US" dirty="0"/>
              <a:t>の追加</a:t>
            </a:r>
            <a:endParaRPr lang="en-US" altLang="ja-JP" dirty="0"/>
          </a:p>
          <a:p>
            <a:pPr marL="0" indent="0">
              <a:buNone/>
            </a:pPr>
            <a:r>
              <a:rPr lang="en-US" altLang="ja-JP" dirty="0"/>
              <a:t>10-3 </a:t>
            </a:r>
            <a:r>
              <a:rPr lang="en-US" altLang="ja-JP" dirty="0">
                <a:solidFill>
                  <a:srgbClr val="0563C1"/>
                </a:solidFill>
              </a:rPr>
              <a:t>Azure-IoT-Hub</a:t>
            </a:r>
            <a:r>
              <a:rPr lang="ja-JP" altLang="en-US" dirty="0"/>
              <a:t>の設定</a:t>
            </a:r>
            <a:endParaRPr lang="en-US" altLang="ja-JP" dirty="0"/>
          </a:p>
          <a:p>
            <a:pPr marL="0" indent="0">
              <a:buNone/>
            </a:pPr>
            <a:r>
              <a:rPr lang="en-US" altLang="ja-JP" dirty="0"/>
              <a:t>10-4 </a:t>
            </a:r>
            <a:r>
              <a:rPr lang="ja-JP" altLang="en-US" dirty="0"/>
              <a:t>動作確認</a:t>
            </a:r>
            <a:endParaRPr lang="en-US" altLang="ja-JP" dirty="0"/>
          </a:p>
          <a:p>
            <a:pPr marL="0" indent="0">
              <a:buNone/>
            </a:pPr>
            <a:endParaRPr lang="en-US" altLang="ja-JP" dirty="0"/>
          </a:p>
        </p:txBody>
      </p:sp>
    </p:spTree>
    <p:extLst>
      <p:ext uri="{BB962C8B-B14F-4D97-AF65-F5344CB8AC3E}">
        <p14:creationId xmlns:p14="http://schemas.microsoft.com/office/powerpoint/2010/main" val="428289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6E94240-BDD4-436D-9A0D-1F8521E9FF0E}"/>
              </a:ext>
            </a:extLst>
          </p:cNvPr>
          <p:cNvPicPr>
            <a:picLocks noGrp="1" noChangeAspect="1"/>
          </p:cNvPicPr>
          <p:nvPr>
            <p:ph idx="1"/>
          </p:nvPr>
        </p:nvPicPr>
        <p:blipFill>
          <a:blip r:embed="rId2"/>
          <a:stretch>
            <a:fillRect/>
          </a:stretch>
        </p:blipFill>
        <p:spPr>
          <a:xfrm>
            <a:off x="2676207" y="1107776"/>
            <a:ext cx="6839585" cy="4351338"/>
          </a:xfrm>
          <a:prstGeom prst="rect">
            <a:avLst/>
          </a:prstGeom>
        </p:spPr>
      </p:pic>
      <p:sp>
        <p:nvSpPr>
          <p:cNvPr id="6" name="テキスト ボックス 5">
            <a:extLst>
              <a:ext uri="{FF2B5EF4-FFF2-40B4-BE49-F238E27FC236}">
                <a16:creationId xmlns:a16="http://schemas.microsoft.com/office/drawing/2014/main" id="{FB1C8576-84F9-4BFF-9F37-2540980BF692}"/>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(4)</a:t>
            </a:r>
            <a:endParaRPr lang="en-US" dirty="0"/>
          </a:p>
        </p:txBody>
      </p:sp>
      <p:sp>
        <p:nvSpPr>
          <p:cNvPr id="7" name="角丸四角形 11">
            <a:extLst>
              <a:ext uri="{FF2B5EF4-FFF2-40B4-BE49-F238E27FC236}">
                <a16:creationId xmlns:a16="http://schemas.microsoft.com/office/drawing/2014/main" id="{3907A4CC-B2E3-4B56-B770-275C8D61C585}"/>
              </a:ext>
            </a:extLst>
          </p:cNvPr>
          <p:cNvSpPr/>
          <p:nvPr/>
        </p:nvSpPr>
        <p:spPr>
          <a:xfrm>
            <a:off x="7528150" y="1914254"/>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74ED75D-23D7-4E5B-8CDE-5099E5A251EF}"/>
              </a:ext>
            </a:extLst>
          </p:cNvPr>
          <p:cNvSpPr txBox="1"/>
          <p:nvPr/>
        </p:nvSpPr>
        <p:spPr>
          <a:xfrm>
            <a:off x="3223652" y="5752109"/>
            <a:ext cx="7497298" cy="369332"/>
          </a:xfrm>
          <a:prstGeom prst="rect">
            <a:avLst/>
          </a:prstGeom>
          <a:noFill/>
        </p:spPr>
        <p:txBody>
          <a:bodyPr wrap="square" rtlCol="0">
            <a:spAutoFit/>
          </a:bodyPr>
          <a:lstStyle/>
          <a:p>
            <a:r>
              <a:rPr lang="ja-JP" altLang="en-US" dirty="0"/>
              <a:t>インストール場所は、 </a:t>
            </a:r>
            <a:r>
              <a:rPr lang="en-US" altLang="ja-JP" dirty="0"/>
              <a:t>c:\program files\</a:t>
            </a:r>
            <a:endParaRPr lang="en-US" dirty="0"/>
          </a:p>
        </p:txBody>
      </p:sp>
    </p:spTree>
    <p:extLst>
      <p:ext uri="{BB962C8B-B14F-4D97-AF65-F5344CB8AC3E}">
        <p14:creationId xmlns:p14="http://schemas.microsoft.com/office/powerpoint/2010/main" val="2763474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288149"/>
            <a:ext cx="11020425" cy="2140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a:t>
            </a:r>
            <a:r>
              <a:rPr lang="en-US" altLang="ja-JP" sz="2400" dirty="0"/>
              <a:t>Node-RED</a:t>
            </a:r>
            <a:r>
              <a:rPr lang="ja-JP" altLang="en-US" sz="2400" dirty="0"/>
              <a:t>のタブの右端にある　　 プラスボタンを押下</a:t>
            </a:r>
            <a:endParaRPr lang="en-US" altLang="ja-JP" sz="2400" dirty="0"/>
          </a:p>
        </p:txBody>
      </p:sp>
      <p:grpSp>
        <p:nvGrpSpPr>
          <p:cNvPr id="25" name="グループ化 24">
            <a:extLst>
              <a:ext uri="{FF2B5EF4-FFF2-40B4-BE49-F238E27FC236}">
                <a16:creationId xmlns:a16="http://schemas.microsoft.com/office/drawing/2014/main" id="{BABC58DE-D37F-42B4-9CBB-622F925EE02E}"/>
              </a:ext>
            </a:extLst>
          </p:cNvPr>
          <p:cNvGrpSpPr/>
          <p:nvPr/>
        </p:nvGrpSpPr>
        <p:grpSpPr>
          <a:xfrm>
            <a:off x="1224414" y="1921708"/>
            <a:ext cx="9743172" cy="4499426"/>
            <a:chOff x="1224414" y="2358574"/>
            <a:chExt cx="9743172" cy="4499426"/>
          </a:xfrm>
        </p:grpSpPr>
        <p:pic>
          <p:nvPicPr>
            <p:cNvPr id="21" name="図 20">
              <a:extLst>
                <a:ext uri="{FF2B5EF4-FFF2-40B4-BE49-F238E27FC236}">
                  <a16:creationId xmlns:a16="http://schemas.microsoft.com/office/drawing/2014/main" id="{3E1A222B-82BF-4F1E-B011-D00275330C17}"/>
                </a:ext>
              </a:extLst>
            </p:cNvPr>
            <p:cNvPicPr>
              <a:picLocks noChangeAspect="1"/>
            </p:cNvPicPr>
            <p:nvPr/>
          </p:nvPicPr>
          <p:blipFill rotWithShape="1">
            <a:blip r:embed="rId2"/>
            <a:srcRect b="37423"/>
            <a:stretch/>
          </p:blipFill>
          <p:spPr>
            <a:xfrm>
              <a:off x="1224414" y="2358574"/>
              <a:ext cx="9743172" cy="4499426"/>
            </a:xfrm>
            <a:prstGeom prst="rect">
              <a:avLst/>
            </a:prstGeom>
          </p:spPr>
        </p:pic>
        <p:sp>
          <p:nvSpPr>
            <p:cNvPr id="11" name="四角形吹き出し 10">
              <a:extLst>
                <a:ext uri="{FF2B5EF4-FFF2-40B4-BE49-F238E27FC236}">
                  <a16:creationId xmlns:a16="http://schemas.microsoft.com/office/drawing/2014/main" id="{3EDC5B82-2A5A-4F2A-ADCD-9BD05B055E0A}"/>
                </a:ext>
              </a:extLst>
            </p:cNvPr>
            <p:cNvSpPr/>
            <p:nvPr/>
          </p:nvSpPr>
          <p:spPr>
            <a:xfrm>
              <a:off x="6096000" y="2533649"/>
              <a:ext cx="1683130" cy="398159"/>
            </a:xfrm>
            <a:prstGeom prst="wedgeRectCallout">
              <a:avLst>
                <a:gd name="adj1" fmla="val 36135"/>
                <a:gd name="adj2" fmla="val 1772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プラスボタン押下</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7495294" y="3467021"/>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タイトル 1">
            <a:extLst>
              <a:ext uri="{FF2B5EF4-FFF2-40B4-BE49-F238E27FC236}">
                <a16:creationId xmlns:a16="http://schemas.microsoft.com/office/drawing/2014/main" id="{1DAAFE40-00BF-4072-9132-88A3D9C1F71D}"/>
              </a:ext>
            </a:extLst>
          </p:cNvPr>
          <p:cNvSpPr txBox="1">
            <a:spLocks/>
          </p:cNvSpPr>
          <p:nvPr/>
        </p:nvSpPr>
        <p:spPr>
          <a:xfrm>
            <a:off x="838200" y="365125"/>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10-1</a:t>
            </a:r>
            <a:r>
              <a:rPr lang="ja-JP" altLang="en-US" sz="3600" dirty="0">
                <a:latin typeface="+mn-ea"/>
              </a:rPr>
              <a:t> </a:t>
            </a:r>
            <a:r>
              <a:rPr lang="en-US" altLang="ja-JP" sz="3600" dirty="0">
                <a:solidFill>
                  <a:srgbClr val="0563C1"/>
                </a:solidFill>
                <a:latin typeface="+mn-ea"/>
              </a:rPr>
              <a:t>Node-RED</a:t>
            </a:r>
            <a:r>
              <a:rPr lang="ja-JP" altLang="en-US" sz="3600" dirty="0">
                <a:latin typeface="+mn-ea"/>
              </a:rPr>
              <a:t>にフローの追加</a:t>
            </a:r>
            <a:endParaRPr lang="en-US" altLang="ja-JP" sz="3600" dirty="0">
              <a:latin typeface="+mn-ea"/>
            </a:endParaRPr>
          </a:p>
        </p:txBody>
      </p:sp>
      <p:sp>
        <p:nvSpPr>
          <p:cNvPr id="19" name="下矢印 1">
            <a:extLst>
              <a:ext uri="{FF2B5EF4-FFF2-40B4-BE49-F238E27FC236}">
                <a16:creationId xmlns:a16="http://schemas.microsoft.com/office/drawing/2014/main" id="{5DBF6290-68CA-488D-821F-ED7498B9B09E}"/>
              </a:ext>
            </a:extLst>
          </p:cNvPr>
          <p:cNvSpPr/>
          <p:nvPr/>
        </p:nvSpPr>
        <p:spPr>
          <a:xfrm rot="16200000">
            <a:off x="5793199" y="4340400"/>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図 23">
            <a:extLst>
              <a:ext uri="{FF2B5EF4-FFF2-40B4-BE49-F238E27FC236}">
                <a16:creationId xmlns:a16="http://schemas.microsoft.com/office/drawing/2014/main" id="{2DAC8884-F82B-4D15-BC1C-438609FF18D5}"/>
              </a:ext>
            </a:extLst>
          </p:cNvPr>
          <p:cNvPicPr>
            <a:picLocks noChangeAspect="1"/>
          </p:cNvPicPr>
          <p:nvPr/>
        </p:nvPicPr>
        <p:blipFill rotWithShape="1">
          <a:blip r:embed="rId2"/>
          <a:srcRect l="65359" t="16025" r="30164" b="78920"/>
          <a:stretch/>
        </p:blipFill>
        <p:spPr>
          <a:xfrm>
            <a:off x="5140035" y="1268211"/>
            <a:ext cx="436221" cy="363438"/>
          </a:xfrm>
          <a:prstGeom prst="rect">
            <a:avLst/>
          </a:prstGeom>
        </p:spPr>
      </p:pic>
    </p:spTree>
    <p:extLst>
      <p:ext uri="{BB962C8B-B14F-4D97-AF65-F5344CB8AC3E}">
        <p14:creationId xmlns:p14="http://schemas.microsoft.com/office/powerpoint/2010/main" val="8881319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235528"/>
            <a:ext cx="11020425" cy="665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(2)</a:t>
            </a:r>
            <a:r>
              <a:rPr lang="ja-JP" altLang="en-US" sz="2400" dirty="0"/>
              <a:t> 新しいフローが追加される</a:t>
            </a:r>
            <a:r>
              <a:rPr lang="en-US" altLang="ja-JP" sz="2400" dirty="0"/>
              <a:t> </a:t>
            </a:r>
          </a:p>
        </p:txBody>
      </p:sp>
      <p:grpSp>
        <p:nvGrpSpPr>
          <p:cNvPr id="3" name="グループ化 2">
            <a:extLst>
              <a:ext uri="{FF2B5EF4-FFF2-40B4-BE49-F238E27FC236}">
                <a16:creationId xmlns:a16="http://schemas.microsoft.com/office/drawing/2014/main" id="{6BD5A332-9440-4165-AED9-96951A229286}"/>
              </a:ext>
            </a:extLst>
          </p:cNvPr>
          <p:cNvGrpSpPr/>
          <p:nvPr/>
        </p:nvGrpSpPr>
        <p:grpSpPr>
          <a:xfrm>
            <a:off x="1224414" y="900546"/>
            <a:ext cx="9743172" cy="5721926"/>
            <a:chOff x="1224414" y="1964804"/>
            <a:chExt cx="9743172" cy="5721926"/>
          </a:xfrm>
        </p:grpSpPr>
        <p:sp>
          <p:nvSpPr>
            <p:cNvPr id="19" name="下矢印 1">
              <a:extLst>
                <a:ext uri="{FF2B5EF4-FFF2-40B4-BE49-F238E27FC236}">
                  <a16:creationId xmlns:a16="http://schemas.microsoft.com/office/drawing/2014/main" id="{5DBF6290-68CA-488D-821F-ED7498B9B09E}"/>
                </a:ext>
              </a:extLst>
            </p:cNvPr>
            <p:cNvSpPr/>
            <p:nvPr/>
          </p:nvSpPr>
          <p:spPr>
            <a:xfrm rot="16200000">
              <a:off x="5793199" y="4340400"/>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8612A0F7-D886-4BFE-9E88-A8D7D4FD193A}"/>
                </a:ext>
              </a:extLst>
            </p:cNvPr>
            <p:cNvPicPr>
              <a:picLocks noChangeAspect="1"/>
            </p:cNvPicPr>
            <p:nvPr/>
          </p:nvPicPr>
          <p:blipFill rotWithShape="1">
            <a:blip r:embed="rId2"/>
            <a:srcRect b="20422"/>
            <a:stretch/>
          </p:blipFill>
          <p:spPr>
            <a:xfrm>
              <a:off x="1224414" y="1964804"/>
              <a:ext cx="9743172" cy="5721926"/>
            </a:xfrm>
            <a:prstGeom prst="rect">
              <a:avLst/>
            </a:prstGeom>
          </p:spPr>
        </p:pic>
        <p:grpSp>
          <p:nvGrpSpPr>
            <p:cNvPr id="25" name="グループ化 24">
              <a:extLst>
                <a:ext uri="{FF2B5EF4-FFF2-40B4-BE49-F238E27FC236}">
                  <a16:creationId xmlns:a16="http://schemas.microsoft.com/office/drawing/2014/main" id="{BABC58DE-D37F-42B4-9CBB-622F925EE02E}"/>
                </a:ext>
              </a:extLst>
            </p:cNvPr>
            <p:cNvGrpSpPr/>
            <p:nvPr/>
          </p:nvGrpSpPr>
          <p:grpSpPr>
            <a:xfrm>
              <a:off x="4754840" y="2076634"/>
              <a:ext cx="2736050" cy="1566673"/>
              <a:chOff x="6095999" y="2348043"/>
              <a:chExt cx="2736050" cy="1566673"/>
            </a:xfrm>
          </p:grpSpPr>
          <p:sp>
            <p:nvSpPr>
              <p:cNvPr id="11" name="四角形吹き出し 10">
                <a:extLst>
                  <a:ext uri="{FF2B5EF4-FFF2-40B4-BE49-F238E27FC236}">
                    <a16:creationId xmlns:a16="http://schemas.microsoft.com/office/drawing/2014/main" id="{3EDC5B82-2A5A-4F2A-ADCD-9BD05B055E0A}"/>
                  </a:ext>
                </a:extLst>
              </p:cNvPr>
              <p:cNvSpPr/>
              <p:nvPr/>
            </p:nvSpPr>
            <p:spPr>
              <a:xfrm>
                <a:off x="6095999" y="2348043"/>
                <a:ext cx="2518795" cy="583765"/>
              </a:xfrm>
              <a:prstGeom prst="wedgeRectCallout">
                <a:avLst>
                  <a:gd name="adj1" fmla="val 23484"/>
                  <a:gd name="adj2" fmla="val 12500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新しいフローが追加される</a:t>
                </a:r>
              </a:p>
            </p:txBody>
          </p:sp>
          <p:sp>
            <p:nvSpPr>
              <p:cNvPr id="15" name="円/楕円 8">
                <a:extLst>
                  <a:ext uri="{FF2B5EF4-FFF2-40B4-BE49-F238E27FC236}">
                    <a16:creationId xmlns:a16="http://schemas.microsoft.com/office/drawing/2014/main" id="{450A8FD9-7B58-4F2A-A26C-4E7B5F4B1FFF}"/>
                  </a:ext>
                </a:extLst>
              </p:cNvPr>
              <p:cNvSpPr/>
              <p:nvPr/>
            </p:nvSpPr>
            <p:spPr>
              <a:xfrm>
                <a:off x="7148919" y="3231488"/>
                <a:ext cx="1683130" cy="6832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4502399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235528"/>
            <a:ext cx="11020425" cy="6650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ja-JP" altLang="en-US" sz="2400" dirty="0"/>
              <a:t>前回作成したフローを無効に設定</a:t>
            </a:r>
            <a:endParaRPr lang="en-US" altLang="ja-JP" sz="2400" dirty="0"/>
          </a:p>
        </p:txBody>
      </p:sp>
      <p:pic>
        <p:nvPicPr>
          <p:cNvPr id="5" name="図 4">
            <a:extLst>
              <a:ext uri="{FF2B5EF4-FFF2-40B4-BE49-F238E27FC236}">
                <a16:creationId xmlns:a16="http://schemas.microsoft.com/office/drawing/2014/main" id="{632B7D1C-9699-4525-9B96-47D517E81F46}"/>
              </a:ext>
            </a:extLst>
          </p:cNvPr>
          <p:cNvPicPr>
            <a:picLocks noChangeAspect="1"/>
          </p:cNvPicPr>
          <p:nvPr/>
        </p:nvPicPr>
        <p:blipFill rotWithShape="1">
          <a:blip r:embed="rId2"/>
          <a:srcRect t="10396" b="67647"/>
          <a:stretch/>
        </p:blipFill>
        <p:spPr>
          <a:xfrm>
            <a:off x="1085243" y="714823"/>
            <a:ext cx="9799841" cy="1587403"/>
          </a:xfrm>
          <a:prstGeom prst="rect">
            <a:avLst/>
          </a:prstGeom>
        </p:spPr>
      </p:pic>
      <p:pic>
        <p:nvPicPr>
          <p:cNvPr id="7" name="図 6">
            <a:extLst>
              <a:ext uri="{FF2B5EF4-FFF2-40B4-BE49-F238E27FC236}">
                <a16:creationId xmlns:a16="http://schemas.microsoft.com/office/drawing/2014/main" id="{519A8414-7ECA-4D38-8797-0012B80BE47C}"/>
              </a:ext>
            </a:extLst>
          </p:cNvPr>
          <p:cNvPicPr>
            <a:picLocks noChangeAspect="1"/>
          </p:cNvPicPr>
          <p:nvPr/>
        </p:nvPicPr>
        <p:blipFill rotWithShape="1">
          <a:blip r:embed="rId3"/>
          <a:srcRect t="11214" b="56433"/>
          <a:stretch/>
        </p:blipFill>
        <p:spPr>
          <a:xfrm>
            <a:off x="1085242" y="2547190"/>
            <a:ext cx="9799841" cy="2339040"/>
          </a:xfrm>
          <a:prstGeom prst="rect">
            <a:avLst/>
          </a:prstGeom>
        </p:spPr>
      </p:pic>
      <p:grpSp>
        <p:nvGrpSpPr>
          <p:cNvPr id="17" name="グループ化 16">
            <a:extLst>
              <a:ext uri="{FF2B5EF4-FFF2-40B4-BE49-F238E27FC236}">
                <a16:creationId xmlns:a16="http://schemas.microsoft.com/office/drawing/2014/main" id="{9F9FEE8E-CA06-44DD-875F-BF6B34075E3A}"/>
              </a:ext>
            </a:extLst>
          </p:cNvPr>
          <p:cNvGrpSpPr/>
          <p:nvPr/>
        </p:nvGrpSpPr>
        <p:grpSpPr>
          <a:xfrm>
            <a:off x="4461165" y="502387"/>
            <a:ext cx="4807526" cy="1076115"/>
            <a:chOff x="4049418" y="2775449"/>
            <a:chExt cx="4807526" cy="1076115"/>
          </a:xfrm>
        </p:grpSpPr>
        <p:sp>
          <p:nvSpPr>
            <p:cNvPr id="18" name="四角形吹き出し 10">
              <a:extLst>
                <a:ext uri="{FF2B5EF4-FFF2-40B4-BE49-F238E27FC236}">
                  <a16:creationId xmlns:a16="http://schemas.microsoft.com/office/drawing/2014/main" id="{605DA1F6-20B3-41C0-A012-BEFCAEEFB167}"/>
                </a:ext>
              </a:extLst>
            </p:cNvPr>
            <p:cNvSpPr/>
            <p:nvPr/>
          </p:nvSpPr>
          <p:spPr>
            <a:xfrm>
              <a:off x="6410954" y="2775449"/>
              <a:ext cx="2445990" cy="398159"/>
            </a:xfrm>
            <a:prstGeom prst="wedgeRectCallout">
              <a:avLst>
                <a:gd name="adj1" fmla="val -98859"/>
                <a:gd name="adj2" fmla="val 10762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 タブをダブルクリック</a:t>
              </a:r>
              <a:endParaRPr kumimoji="1" lang="ja-JP" altLang="en-US" sz="1600" dirty="0">
                <a:solidFill>
                  <a:schemeClr val="tx1"/>
                </a:solidFill>
              </a:endParaRPr>
            </a:p>
          </p:txBody>
        </p:sp>
        <p:sp>
          <p:nvSpPr>
            <p:cNvPr id="20" name="円/楕円 8">
              <a:extLst>
                <a:ext uri="{FF2B5EF4-FFF2-40B4-BE49-F238E27FC236}">
                  <a16:creationId xmlns:a16="http://schemas.microsoft.com/office/drawing/2014/main" id="{FF12DA3A-698A-463F-821B-93FDB3DEAA65}"/>
                </a:ext>
              </a:extLst>
            </p:cNvPr>
            <p:cNvSpPr/>
            <p:nvPr/>
          </p:nvSpPr>
          <p:spPr>
            <a:xfrm>
              <a:off x="4049418" y="3317455"/>
              <a:ext cx="1518930" cy="5341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0AF9F695-1E18-4499-9B6F-20F9FCFA7F75}"/>
              </a:ext>
            </a:extLst>
          </p:cNvPr>
          <p:cNvGrpSpPr/>
          <p:nvPr/>
        </p:nvGrpSpPr>
        <p:grpSpPr>
          <a:xfrm>
            <a:off x="4213636" y="4132882"/>
            <a:ext cx="3766582" cy="549085"/>
            <a:chOff x="4253331" y="3317455"/>
            <a:chExt cx="3766582" cy="549085"/>
          </a:xfrm>
        </p:grpSpPr>
        <p:sp>
          <p:nvSpPr>
            <p:cNvPr id="10" name="四角形吹き出し 10">
              <a:extLst>
                <a:ext uri="{FF2B5EF4-FFF2-40B4-BE49-F238E27FC236}">
                  <a16:creationId xmlns:a16="http://schemas.microsoft.com/office/drawing/2014/main" id="{66E5A95D-EF27-49CA-AE0D-2E32493E158D}"/>
                </a:ext>
              </a:extLst>
            </p:cNvPr>
            <p:cNvSpPr/>
            <p:nvPr/>
          </p:nvSpPr>
          <p:spPr>
            <a:xfrm>
              <a:off x="5510408" y="3468381"/>
              <a:ext cx="2509505" cy="398159"/>
            </a:xfrm>
            <a:prstGeom prst="wedgeRectCallout">
              <a:avLst>
                <a:gd name="adj1" fmla="val -67335"/>
                <a:gd name="adj2" fmla="val -2808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② フローを無効にする</a:t>
              </a:r>
            </a:p>
          </p:txBody>
        </p:sp>
        <p:sp>
          <p:nvSpPr>
            <p:cNvPr id="12" name="円/楕円 8">
              <a:extLst>
                <a:ext uri="{FF2B5EF4-FFF2-40B4-BE49-F238E27FC236}">
                  <a16:creationId xmlns:a16="http://schemas.microsoft.com/office/drawing/2014/main" id="{05D7741A-3C15-4C44-A12A-644E2CAE0B72}"/>
                </a:ext>
              </a:extLst>
            </p:cNvPr>
            <p:cNvSpPr/>
            <p:nvPr/>
          </p:nvSpPr>
          <p:spPr>
            <a:xfrm>
              <a:off x="4253331" y="3317455"/>
              <a:ext cx="858996" cy="5341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FFBC3101-9344-4013-BC80-B893E5AF80B1}"/>
              </a:ext>
            </a:extLst>
          </p:cNvPr>
          <p:cNvPicPr>
            <a:picLocks noChangeAspect="1"/>
          </p:cNvPicPr>
          <p:nvPr/>
        </p:nvPicPr>
        <p:blipFill rotWithShape="1">
          <a:blip r:embed="rId4"/>
          <a:srcRect t="10423" b="66066"/>
          <a:stretch/>
        </p:blipFill>
        <p:spPr>
          <a:xfrm>
            <a:off x="1085241" y="5102840"/>
            <a:ext cx="9799841" cy="1699745"/>
          </a:xfrm>
          <a:prstGeom prst="rect">
            <a:avLst/>
          </a:prstGeom>
        </p:spPr>
      </p:pic>
      <p:sp>
        <p:nvSpPr>
          <p:cNvPr id="16" name="矢印: 右 15">
            <a:extLst>
              <a:ext uri="{FF2B5EF4-FFF2-40B4-BE49-F238E27FC236}">
                <a16:creationId xmlns:a16="http://schemas.microsoft.com/office/drawing/2014/main" id="{F4059506-8E8F-4F6E-9AFF-B0F540AE214A}"/>
              </a:ext>
            </a:extLst>
          </p:cNvPr>
          <p:cNvSpPr/>
          <p:nvPr/>
        </p:nvSpPr>
        <p:spPr>
          <a:xfrm rot="5400000">
            <a:off x="5255613" y="4466859"/>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97295877-0D20-4D16-B37B-480CDCE568D8}"/>
              </a:ext>
            </a:extLst>
          </p:cNvPr>
          <p:cNvGrpSpPr/>
          <p:nvPr/>
        </p:nvGrpSpPr>
        <p:grpSpPr>
          <a:xfrm>
            <a:off x="4418938" y="5462853"/>
            <a:ext cx="4849753" cy="1233054"/>
            <a:chOff x="4049418" y="3317455"/>
            <a:chExt cx="4849753" cy="1233054"/>
          </a:xfrm>
        </p:grpSpPr>
        <p:sp>
          <p:nvSpPr>
            <p:cNvPr id="22" name="四角形吹き出し 10">
              <a:extLst>
                <a:ext uri="{FF2B5EF4-FFF2-40B4-BE49-F238E27FC236}">
                  <a16:creationId xmlns:a16="http://schemas.microsoft.com/office/drawing/2014/main" id="{93717D99-6CEC-4452-89F2-F1B08AF23DCD}"/>
                </a:ext>
              </a:extLst>
            </p:cNvPr>
            <p:cNvSpPr/>
            <p:nvPr/>
          </p:nvSpPr>
          <p:spPr>
            <a:xfrm>
              <a:off x="6453181" y="4152350"/>
              <a:ext cx="2445990" cy="398159"/>
            </a:xfrm>
            <a:prstGeom prst="wedgeRectCallout">
              <a:avLst>
                <a:gd name="adj1" fmla="val -91496"/>
                <a:gd name="adj2" fmla="val -1603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無効化された</a:t>
              </a:r>
            </a:p>
          </p:txBody>
        </p:sp>
        <p:sp>
          <p:nvSpPr>
            <p:cNvPr id="23" name="円/楕円 8">
              <a:extLst>
                <a:ext uri="{FF2B5EF4-FFF2-40B4-BE49-F238E27FC236}">
                  <a16:creationId xmlns:a16="http://schemas.microsoft.com/office/drawing/2014/main" id="{E1452ED7-CF75-4DD0-A69D-3CB3811A230A}"/>
                </a:ext>
              </a:extLst>
            </p:cNvPr>
            <p:cNvSpPr/>
            <p:nvPr/>
          </p:nvSpPr>
          <p:spPr>
            <a:xfrm>
              <a:off x="4049418" y="3317455"/>
              <a:ext cx="1518930" cy="5341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4363BECF-74A5-4C0E-9F5B-51F1E7E22732}"/>
              </a:ext>
            </a:extLst>
          </p:cNvPr>
          <p:cNvGrpSpPr/>
          <p:nvPr/>
        </p:nvGrpSpPr>
        <p:grpSpPr>
          <a:xfrm>
            <a:off x="8741354" y="4996718"/>
            <a:ext cx="3265946" cy="733189"/>
            <a:chOff x="4793659" y="4465553"/>
            <a:chExt cx="3265946" cy="733189"/>
          </a:xfrm>
        </p:grpSpPr>
        <p:sp>
          <p:nvSpPr>
            <p:cNvPr id="26" name="四角形吹き出し 10">
              <a:extLst>
                <a:ext uri="{FF2B5EF4-FFF2-40B4-BE49-F238E27FC236}">
                  <a16:creationId xmlns:a16="http://schemas.microsoft.com/office/drawing/2014/main" id="{A77D6BFA-E052-4E8A-AB93-E7F9B4B63542}"/>
                </a:ext>
              </a:extLst>
            </p:cNvPr>
            <p:cNvSpPr/>
            <p:nvPr/>
          </p:nvSpPr>
          <p:spPr>
            <a:xfrm>
              <a:off x="6632626" y="4800583"/>
              <a:ext cx="1426979" cy="398159"/>
            </a:xfrm>
            <a:prstGeom prst="wedgeRectCallout">
              <a:avLst>
                <a:gd name="adj1" fmla="val -67335"/>
                <a:gd name="adj2" fmla="val -2808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デプロイ</a:t>
              </a:r>
            </a:p>
          </p:txBody>
        </p:sp>
        <p:sp>
          <p:nvSpPr>
            <p:cNvPr id="27" name="円/楕円 8">
              <a:extLst>
                <a:ext uri="{FF2B5EF4-FFF2-40B4-BE49-F238E27FC236}">
                  <a16:creationId xmlns:a16="http://schemas.microsoft.com/office/drawing/2014/main" id="{633CFAB5-BA76-4F9E-806B-96532761E47B}"/>
                </a:ext>
              </a:extLst>
            </p:cNvPr>
            <p:cNvSpPr/>
            <p:nvPr/>
          </p:nvSpPr>
          <p:spPr>
            <a:xfrm>
              <a:off x="4793659" y="4465553"/>
              <a:ext cx="1663410" cy="5341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532525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288149"/>
            <a:ext cx="11020425" cy="2140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a:t>
            </a:r>
            <a:r>
              <a:rPr lang="en-US" altLang="ja-JP" sz="2400" dirty="0">
                <a:solidFill>
                  <a:srgbClr val="0563C1"/>
                </a:solidFill>
              </a:rPr>
              <a:t>node-red-</a:t>
            </a:r>
            <a:r>
              <a:rPr lang="en-US" altLang="ja-JP" sz="2400" dirty="0" err="1">
                <a:solidFill>
                  <a:srgbClr val="0563C1"/>
                </a:solidFill>
              </a:rPr>
              <a:t>contrib</a:t>
            </a:r>
            <a:r>
              <a:rPr lang="en-US" altLang="ja-JP" sz="2400" dirty="0">
                <a:solidFill>
                  <a:srgbClr val="0563C1"/>
                </a:solidFill>
              </a:rPr>
              <a:t>-azure-</a:t>
            </a:r>
            <a:r>
              <a:rPr lang="en-US" altLang="ja-JP" sz="2400" dirty="0" err="1">
                <a:solidFill>
                  <a:srgbClr val="0563C1"/>
                </a:solidFill>
              </a:rPr>
              <a:t>iot</a:t>
            </a:r>
            <a:r>
              <a:rPr lang="en-US" altLang="ja-JP" sz="2400" dirty="0">
                <a:solidFill>
                  <a:srgbClr val="0563C1"/>
                </a:solidFill>
              </a:rPr>
              <a:t>-hub</a:t>
            </a:r>
            <a:r>
              <a:rPr lang="en-US" altLang="ja-JP" sz="2400" dirty="0"/>
              <a:t>”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grpSp>
        <p:nvGrpSpPr>
          <p:cNvPr id="20" name="グループ化 19">
            <a:extLst>
              <a:ext uri="{FF2B5EF4-FFF2-40B4-BE49-F238E27FC236}">
                <a16:creationId xmlns:a16="http://schemas.microsoft.com/office/drawing/2014/main" id="{4B00F9BA-0B4C-4E2D-893D-DEB936401674}"/>
              </a:ext>
            </a:extLst>
          </p:cNvPr>
          <p:cNvGrpSpPr/>
          <p:nvPr/>
        </p:nvGrpSpPr>
        <p:grpSpPr>
          <a:xfrm>
            <a:off x="6225314" y="2295249"/>
            <a:ext cx="5893357" cy="4349197"/>
            <a:chOff x="6225314" y="2295249"/>
            <a:chExt cx="5893357" cy="4349197"/>
          </a:xfrm>
        </p:grpSpPr>
        <p:pic>
          <p:nvPicPr>
            <p:cNvPr id="18" name="図 17">
              <a:extLst>
                <a:ext uri="{FF2B5EF4-FFF2-40B4-BE49-F238E27FC236}">
                  <a16:creationId xmlns:a16="http://schemas.microsoft.com/office/drawing/2014/main" id="{5B4A3933-13AB-42B5-9565-6CD0C9135E13}"/>
                </a:ext>
              </a:extLst>
            </p:cNvPr>
            <p:cNvPicPr>
              <a:picLocks noChangeAspect="1"/>
            </p:cNvPicPr>
            <p:nvPr/>
          </p:nvPicPr>
          <p:blipFill>
            <a:blip r:embed="rId3"/>
            <a:stretch>
              <a:fillRect/>
            </a:stretch>
          </p:blipFill>
          <p:spPr>
            <a:xfrm>
              <a:off x="6225314" y="2295249"/>
              <a:ext cx="5893357" cy="4349197"/>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9052696" y="3372502"/>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8060246" y="3765720"/>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E3A8B313-9198-4CF0-9321-06669167AB63}"/>
                </a:ext>
              </a:extLst>
            </p:cNvPr>
            <p:cNvSpPr/>
            <p:nvPr/>
          </p:nvSpPr>
          <p:spPr>
            <a:xfrm>
              <a:off x="9748122" y="4537460"/>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8062651" y="2893761"/>
              <a:ext cx="793750" cy="419894"/>
            </a:xfrm>
            <a:prstGeom prst="wedgeRectCallout">
              <a:avLst>
                <a:gd name="adj1" fmla="val 94390"/>
                <a:gd name="adj2" fmla="val 835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059229"/>
              <a:ext cx="2111114" cy="419894"/>
            </a:xfrm>
            <a:prstGeom prst="wedgeRectCallout">
              <a:avLst>
                <a:gd name="adj1" fmla="val 38138"/>
                <a:gd name="adj2" fmla="val -3043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10066361" y="5025365"/>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gr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タイトル 1">
            <a:extLst>
              <a:ext uri="{FF2B5EF4-FFF2-40B4-BE49-F238E27FC236}">
                <a16:creationId xmlns:a16="http://schemas.microsoft.com/office/drawing/2014/main" id="{1DAAFE40-00BF-4072-9132-88A3D9C1F71D}"/>
              </a:ext>
            </a:extLst>
          </p:cNvPr>
          <p:cNvSpPr txBox="1">
            <a:spLocks/>
          </p:cNvSpPr>
          <p:nvPr/>
        </p:nvSpPr>
        <p:spPr>
          <a:xfrm>
            <a:off x="838200" y="365125"/>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10-2</a:t>
            </a:r>
            <a:r>
              <a:rPr lang="ja-JP" altLang="en-US" sz="3600" dirty="0"/>
              <a:t>パレットに</a:t>
            </a:r>
            <a:r>
              <a:rPr lang="en-US" altLang="ja-JP" sz="3600" dirty="0">
                <a:solidFill>
                  <a:srgbClr val="0563C1"/>
                </a:solidFill>
              </a:rPr>
              <a:t>Azure-IoT-Hub</a:t>
            </a:r>
            <a:r>
              <a:rPr lang="ja-JP" altLang="en-US" sz="3600" dirty="0"/>
              <a:t>の追加</a:t>
            </a:r>
            <a:endParaRPr lang="en-US" altLang="ja-JP" sz="3600" dirty="0">
              <a:latin typeface="+mn-ea"/>
            </a:endParaRPr>
          </a:p>
        </p:txBody>
      </p:sp>
      <p:sp>
        <p:nvSpPr>
          <p:cNvPr id="19" name="下矢印 1">
            <a:extLst>
              <a:ext uri="{FF2B5EF4-FFF2-40B4-BE49-F238E27FC236}">
                <a16:creationId xmlns:a16="http://schemas.microsoft.com/office/drawing/2014/main" id="{5DBF6290-68CA-488D-821F-ED7498B9B09E}"/>
              </a:ext>
            </a:extLst>
          </p:cNvPr>
          <p:cNvSpPr/>
          <p:nvPr/>
        </p:nvSpPr>
        <p:spPr>
          <a:xfrm rot="16200000">
            <a:off x="5793199" y="4340400"/>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6426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15CE889-4DA9-4E6B-86B7-01FE292513D4}"/>
              </a:ext>
            </a:extLst>
          </p:cNvPr>
          <p:cNvPicPr>
            <a:picLocks noChangeAspect="1"/>
          </p:cNvPicPr>
          <p:nvPr/>
        </p:nvPicPr>
        <p:blipFill>
          <a:blip r:embed="rId2"/>
          <a:stretch>
            <a:fillRect/>
          </a:stretch>
        </p:blipFill>
        <p:spPr>
          <a:xfrm>
            <a:off x="664790" y="1957356"/>
            <a:ext cx="5881060" cy="4338669"/>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a:t>
            </a:r>
            <a:r>
              <a:rPr lang="en-US" altLang="ja-JP" sz="2400" dirty="0"/>
              <a:t>cloud</a:t>
            </a:r>
            <a:r>
              <a:rPr lang="ja-JP" altLang="en-US" sz="2400" dirty="0"/>
              <a:t> に、</a:t>
            </a:r>
            <a:r>
              <a:rPr lang="en-US" altLang="ja-JP" sz="2400" dirty="0"/>
              <a:t>Azure IoT Hub XXXX </a:t>
            </a:r>
            <a:r>
              <a:rPr lang="ja-JP" altLang="en-US" sz="2400" dirty="0"/>
              <a:t>が追加されます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1401279" y="4123493"/>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2244970" y="3856006"/>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521977" y="3916522"/>
            <a:ext cx="1334418" cy="199936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DB34BF2F-E651-4D30-8BCD-9E4EA7D59856}"/>
              </a:ext>
            </a:extLst>
          </p:cNvPr>
          <p:cNvPicPr>
            <a:picLocks noChangeAspect="1"/>
          </p:cNvPicPr>
          <p:nvPr/>
        </p:nvPicPr>
        <p:blipFill rotWithShape="1">
          <a:blip r:embed="rId2"/>
          <a:srcRect t="45669" r="82789" b="12930"/>
          <a:stretch/>
        </p:blipFill>
        <p:spPr>
          <a:xfrm>
            <a:off x="7791408" y="973542"/>
            <a:ext cx="2999313" cy="5322483"/>
          </a:xfrm>
          <a:prstGeom prst="rect">
            <a:avLst/>
          </a:prstGeom>
        </p:spPr>
      </p:pic>
    </p:spTree>
    <p:extLst>
      <p:ext uri="{BB962C8B-B14F-4D97-AF65-F5344CB8AC3E}">
        <p14:creationId xmlns:p14="http://schemas.microsoft.com/office/powerpoint/2010/main" val="41476929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2046B20-1798-4503-9613-E468742265D8}"/>
              </a:ext>
            </a:extLst>
          </p:cNvPr>
          <p:cNvSpPr>
            <a:spLocks noGrp="1"/>
          </p:cNvSpPr>
          <p:nvPr>
            <p:ph idx="1"/>
          </p:nvPr>
        </p:nvSpPr>
        <p:spPr>
          <a:xfrm>
            <a:off x="838200" y="353291"/>
            <a:ext cx="10515600" cy="5823672"/>
          </a:xfrm>
        </p:spPr>
        <p:txBody>
          <a:bodyPr/>
          <a:lstStyle/>
          <a:p>
            <a:pPr marL="514350" indent="-514350">
              <a:buAutoNum type="arabicParenBoth"/>
            </a:pPr>
            <a:r>
              <a:rPr kumimoji="1" lang="ja-JP" altLang="en-US" dirty="0"/>
              <a:t>ノード構成のページにアクセス</a:t>
            </a:r>
            <a:endParaRPr kumimoji="1" lang="en-US" altLang="ja-JP" dirty="0"/>
          </a:p>
          <a:p>
            <a:pPr marL="0" indent="0">
              <a:buNone/>
            </a:pPr>
            <a:r>
              <a:rPr lang="ja-JP" altLang="en-US" dirty="0"/>
              <a:t>      </a:t>
            </a:r>
            <a:r>
              <a:rPr lang="en-US" altLang="ja-JP" dirty="0"/>
              <a:t>GitHub</a:t>
            </a:r>
            <a:r>
              <a:rPr lang="ja-JP" altLang="en-US" dirty="0"/>
              <a:t>に</a:t>
            </a:r>
            <a:r>
              <a:rPr lang="en-US" altLang="ja-JP" dirty="0"/>
              <a:t>Azure</a:t>
            </a:r>
            <a:r>
              <a:rPr lang="ja-JP" altLang="en-US" dirty="0"/>
              <a:t>用の</a:t>
            </a:r>
            <a:r>
              <a:rPr lang="en-US" altLang="ja-JP" dirty="0"/>
              <a:t>Node-RED</a:t>
            </a:r>
            <a:r>
              <a:rPr lang="ja-JP" altLang="en-US" dirty="0"/>
              <a:t>の構成を用意しました。</a:t>
            </a:r>
            <a:endParaRPr lang="en-US" altLang="ja-JP" dirty="0"/>
          </a:p>
          <a:p>
            <a:pPr marL="0" indent="0">
              <a:buNone/>
            </a:pPr>
            <a:r>
              <a:rPr lang="ja-JP" altLang="en-US" dirty="0"/>
              <a:t>     以下にアクセスしてください。</a:t>
            </a:r>
            <a:endParaRPr kumimoji="1" lang="en-US" altLang="ja-JP" dirty="0"/>
          </a:p>
          <a:p>
            <a:pPr marL="0" indent="0">
              <a:buNone/>
            </a:pPr>
            <a:r>
              <a:rPr kumimoji="1" lang="ja-JP" altLang="en-US" dirty="0"/>
              <a:t>      </a:t>
            </a:r>
            <a:r>
              <a:rPr lang="en-US" altLang="ja-JP" dirty="0">
                <a:hlinkClick r:id="rId2"/>
              </a:rPr>
              <a:t>https://github.com/IoT-ALGYAN-Hiroshima/IoT_Handson_20181223/blob/master/Node-RED/AzureIoTHub/Azure_IoTHub.txt</a:t>
            </a:r>
            <a:endParaRPr lang="en-US" altLang="ja-JP" dirty="0"/>
          </a:p>
          <a:p>
            <a:pPr marL="0" indent="0">
              <a:buNone/>
            </a:pPr>
            <a:endParaRPr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0AE52086-3682-4C99-A02C-B4B14BD75AD4}"/>
              </a:ext>
            </a:extLst>
          </p:cNvPr>
          <p:cNvPicPr>
            <a:picLocks noChangeAspect="1"/>
          </p:cNvPicPr>
          <p:nvPr/>
        </p:nvPicPr>
        <p:blipFill>
          <a:blip r:embed="rId3"/>
          <a:stretch>
            <a:fillRect/>
          </a:stretch>
        </p:blipFill>
        <p:spPr>
          <a:xfrm>
            <a:off x="2640897" y="3089565"/>
            <a:ext cx="6586229" cy="3690752"/>
          </a:xfrm>
          <a:prstGeom prst="rect">
            <a:avLst/>
          </a:prstGeom>
        </p:spPr>
      </p:pic>
    </p:spTree>
    <p:extLst>
      <p:ext uri="{BB962C8B-B14F-4D97-AF65-F5344CB8AC3E}">
        <p14:creationId xmlns:p14="http://schemas.microsoft.com/office/powerpoint/2010/main" val="3082703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1E2A889-312B-41D1-AAE2-07529A6B4480}"/>
              </a:ext>
            </a:extLst>
          </p:cNvPr>
          <p:cNvPicPr>
            <a:picLocks noChangeAspect="1"/>
          </p:cNvPicPr>
          <p:nvPr/>
        </p:nvPicPr>
        <p:blipFill>
          <a:blip r:embed="rId2"/>
          <a:stretch>
            <a:fillRect/>
          </a:stretch>
        </p:blipFill>
        <p:spPr>
          <a:xfrm>
            <a:off x="1014840" y="757947"/>
            <a:ext cx="10515600" cy="5892670"/>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(2) </a:t>
            </a:r>
            <a:r>
              <a:rPr kumimoji="1" lang="ja-JP" altLang="en-US" dirty="0"/>
              <a:t>ノード構成をクリップボードにコピー</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spTree>
    <p:extLst>
      <p:ext uri="{BB962C8B-B14F-4D97-AF65-F5344CB8AC3E}">
        <p14:creationId xmlns:p14="http://schemas.microsoft.com/office/powerpoint/2010/main" val="2228471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(3)</a:t>
            </a:r>
            <a:r>
              <a:rPr kumimoji="1" lang="ja-JP" altLang="en-US" dirty="0"/>
              <a:t> </a:t>
            </a:r>
            <a:r>
              <a:rPr kumimoji="1" lang="en-US" altLang="ja-JP" dirty="0"/>
              <a:t>Node-RED</a:t>
            </a:r>
            <a:r>
              <a:rPr kumimoji="1" lang="ja-JP" altLang="en-US" dirty="0"/>
              <a:t>のメニューを開く</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pic>
        <p:nvPicPr>
          <p:cNvPr id="2" name="図 1">
            <a:extLst>
              <a:ext uri="{FF2B5EF4-FFF2-40B4-BE49-F238E27FC236}">
                <a16:creationId xmlns:a16="http://schemas.microsoft.com/office/drawing/2014/main" id="{6C4877E7-C087-4AFB-A024-30392194B99B}"/>
              </a:ext>
            </a:extLst>
          </p:cNvPr>
          <p:cNvPicPr>
            <a:picLocks noChangeAspect="1"/>
          </p:cNvPicPr>
          <p:nvPr/>
        </p:nvPicPr>
        <p:blipFill>
          <a:blip r:embed="rId2"/>
          <a:stretch>
            <a:fillRect/>
          </a:stretch>
        </p:blipFill>
        <p:spPr>
          <a:xfrm>
            <a:off x="783815" y="790574"/>
            <a:ext cx="10624369" cy="5827713"/>
          </a:xfrm>
          <a:prstGeom prst="rect">
            <a:avLst/>
          </a:prstGeom>
        </p:spPr>
      </p:pic>
      <p:sp>
        <p:nvSpPr>
          <p:cNvPr id="7" name="吹き出し: 四角形 6">
            <a:extLst>
              <a:ext uri="{FF2B5EF4-FFF2-40B4-BE49-F238E27FC236}">
                <a16:creationId xmlns:a16="http://schemas.microsoft.com/office/drawing/2014/main" id="{372E909C-BEAF-43DB-8E19-789A78F96B72}"/>
              </a:ext>
            </a:extLst>
          </p:cNvPr>
          <p:cNvSpPr/>
          <p:nvPr/>
        </p:nvSpPr>
        <p:spPr>
          <a:xfrm>
            <a:off x="8331200" y="452437"/>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メニューを開く</a:t>
            </a:r>
            <a:endParaRPr kumimoji="1" lang="ja-JP" altLang="en-US" b="1" dirty="0">
              <a:solidFill>
                <a:srgbClr val="FF0000"/>
              </a:solidFill>
            </a:endParaRPr>
          </a:p>
        </p:txBody>
      </p:sp>
      <p:sp>
        <p:nvSpPr>
          <p:cNvPr id="8" name="円/楕円 8">
            <a:extLst>
              <a:ext uri="{FF2B5EF4-FFF2-40B4-BE49-F238E27FC236}">
                <a16:creationId xmlns:a16="http://schemas.microsoft.com/office/drawing/2014/main" id="{BE2C22C0-3AD0-457A-949B-9C1C6194DC4F}"/>
              </a:ext>
            </a:extLst>
          </p:cNvPr>
          <p:cNvSpPr/>
          <p:nvPr/>
        </p:nvSpPr>
        <p:spPr>
          <a:xfrm>
            <a:off x="10769600" y="1528355"/>
            <a:ext cx="7874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ECA2AB5-9676-4A41-BE0C-021DE86272B9}"/>
              </a:ext>
            </a:extLst>
          </p:cNvPr>
          <p:cNvPicPr>
            <a:picLocks noChangeAspect="1"/>
          </p:cNvPicPr>
          <p:nvPr/>
        </p:nvPicPr>
        <p:blipFill>
          <a:blip r:embed="rId3"/>
          <a:stretch>
            <a:fillRect/>
          </a:stretch>
        </p:blipFill>
        <p:spPr>
          <a:xfrm>
            <a:off x="5300662" y="1872983"/>
            <a:ext cx="3259137" cy="410668"/>
          </a:xfrm>
          <a:prstGeom prst="rect">
            <a:avLst/>
          </a:prstGeom>
        </p:spPr>
      </p:pic>
    </p:spTree>
    <p:extLst>
      <p:ext uri="{BB962C8B-B14F-4D97-AF65-F5344CB8AC3E}">
        <p14:creationId xmlns:p14="http://schemas.microsoft.com/office/powerpoint/2010/main" val="4950467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AB9059-88C7-49BC-BF00-896C1EAAD741}"/>
              </a:ext>
            </a:extLst>
          </p:cNvPr>
          <p:cNvPicPr>
            <a:picLocks noChangeAspect="1"/>
          </p:cNvPicPr>
          <p:nvPr/>
        </p:nvPicPr>
        <p:blipFill>
          <a:blip r:embed="rId2"/>
          <a:stretch>
            <a:fillRect/>
          </a:stretch>
        </p:blipFill>
        <p:spPr>
          <a:xfrm>
            <a:off x="754874" y="830261"/>
            <a:ext cx="10682252" cy="5859463"/>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(4)</a:t>
            </a:r>
            <a:r>
              <a:rPr kumimoji="1" lang="ja-JP" altLang="en-US" dirty="0"/>
              <a:t>クリップボードからの読み込み</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4838700" y="3188492"/>
            <a:ext cx="2209800" cy="1143000"/>
          </a:xfrm>
          <a:prstGeom prst="wedgeRectCallout">
            <a:avLst>
              <a:gd name="adj1" fmla="val 42672"/>
              <a:gd name="adj2" fmla="val -9683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クリップボード</a:t>
            </a:r>
            <a:endParaRPr kumimoji="1" lang="en-US" altLang="ja-JP" b="1" dirty="0">
              <a:solidFill>
                <a:srgbClr val="FF0000"/>
              </a:solidFill>
            </a:endParaRPr>
          </a:p>
          <a:p>
            <a:pPr algn="ctr"/>
            <a:r>
              <a:rPr lang="ja-JP" altLang="en-US" b="1" dirty="0">
                <a:solidFill>
                  <a:srgbClr val="FF0000"/>
                </a:solidFill>
              </a:rPr>
              <a:t>を選択</a:t>
            </a:r>
            <a:endParaRPr kumimoji="1" lang="ja-JP" altLang="en-US" b="1" dirty="0">
              <a:solidFill>
                <a:srgbClr val="FF0000"/>
              </a:solidFill>
            </a:endParaRPr>
          </a:p>
        </p:txBody>
      </p:sp>
      <p:sp>
        <p:nvSpPr>
          <p:cNvPr id="6" name="円/楕円 8">
            <a:extLst>
              <a:ext uri="{FF2B5EF4-FFF2-40B4-BE49-F238E27FC236}">
                <a16:creationId xmlns:a16="http://schemas.microsoft.com/office/drawing/2014/main" id="{8DF8A4D0-3DB4-4710-973D-07A25429D589}"/>
              </a:ext>
            </a:extLst>
          </p:cNvPr>
          <p:cNvSpPr/>
          <p:nvPr/>
        </p:nvSpPr>
        <p:spPr>
          <a:xfrm>
            <a:off x="9105900" y="2290355"/>
            <a:ext cx="11430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5FA9C02A-E1EF-45A0-B4CB-D2B5A8FBEC0F}"/>
              </a:ext>
            </a:extLst>
          </p:cNvPr>
          <p:cNvPicPr>
            <a:picLocks noChangeAspect="1"/>
          </p:cNvPicPr>
          <p:nvPr/>
        </p:nvPicPr>
        <p:blipFill>
          <a:blip r:embed="rId3"/>
          <a:stretch>
            <a:fillRect/>
          </a:stretch>
        </p:blipFill>
        <p:spPr>
          <a:xfrm>
            <a:off x="5120842" y="1899669"/>
            <a:ext cx="3452813" cy="435073"/>
          </a:xfrm>
          <a:prstGeom prst="rect">
            <a:avLst/>
          </a:prstGeom>
        </p:spPr>
      </p:pic>
      <p:sp>
        <p:nvSpPr>
          <p:cNvPr id="7" name="吹き出し: 四角形 6">
            <a:extLst>
              <a:ext uri="{FF2B5EF4-FFF2-40B4-BE49-F238E27FC236}">
                <a16:creationId xmlns:a16="http://schemas.microsoft.com/office/drawing/2014/main" id="{372E909C-BEAF-43DB-8E19-789A78F96B72}"/>
              </a:ext>
            </a:extLst>
          </p:cNvPr>
          <p:cNvSpPr/>
          <p:nvPr/>
        </p:nvSpPr>
        <p:spPr>
          <a:xfrm>
            <a:off x="6578600" y="1261268"/>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読み込み</a:t>
            </a:r>
          </a:p>
        </p:txBody>
      </p:sp>
    </p:spTree>
    <p:extLst>
      <p:ext uri="{BB962C8B-B14F-4D97-AF65-F5344CB8AC3E}">
        <p14:creationId xmlns:p14="http://schemas.microsoft.com/office/powerpoint/2010/main" val="22548075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3BF3E71-5AC9-4BC6-80BA-5030EEE4C7DE}"/>
              </a:ext>
            </a:extLst>
          </p:cNvPr>
          <p:cNvPicPr>
            <a:picLocks noChangeAspect="1"/>
          </p:cNvPicPr>
          <p:nvPr/>
        </p:nvPicPr>
        <p:blipFill>
          <a:blip r:embed="rId2"/>
          <a:stretch>
            <a:fillRect/>
          </a:stretch>
        </p:blipFill>
        <p:spPr>
          <a:xfrm>
            <a:off x="838200" y="882249"/>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(5)</a:t>
            </a:r>
            <a:r>
              <a:rPr kumimoji="1" lang="ja-JP" altLang="en-US" dirty="0"/>
              <a:t>クリップボードからの読み込み</a:t>
            </a: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1485901" y="2145233"/>
            <a:ext cx="1600200" cy="1200639"/>
          </a:xfrm>
          <a:prstGeom prst="wedgeRectCallout">
            <a:avLst>
              <a:gd name="adj1" fmla="val 114820"/>
              <a:gd name="adj2" fmla="val 5421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①この部分にノード構成をペーストする</a:t>
            </a:r>
            <a:endParaRPr kumimoji="1" lang="ja-JP" altLang="en-US" b="1" dirty="0">
              <a:solidFill>
                <a:srgbClr val="FF0000"/>
              </a:solidFill>
            </a:endParaRPr>
          </a:p>
        </p:txBody>
      </p:sp>
      <p:sp>
        <p:nvSpPr>
          <p:cNvPr id="6" name="円/楕円 8">
            <a:extLst>
              <a:ext uri="{FF2B5EF4-FFF2-40B4-BE49-F238E27FC236}">
                <a16:creationId xmlns:a16="http://schemas.microsoft.com/office/drawing/2014/main" id="{8DF8A4D0-3DB4-4710-973D-07A25429D589}"/>
              </a:ext>
            </a:extLst>
          </p:cNvPr>
          <p:cNvSpPr/>
          <p:nvPr/>
        </p:nvSpPr>
        <p:spPr>
          <a:xfrm>
            <a:off x="3926609" y="3049449"/>
            <a:ext cx="4673599" cy="143364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四角形 8">
            <a:extLst>
              <a:ext uri="{FF2B5EF4-FFF2-40B4-BE49-F238E27FC236}">
                <a16:creationId xmlns:a16="http://schemas.microsoft.com/office/drawing/2014/main" id="{8D887BA0-3E9D-460C-AFEC-387A31E84829}"/>
              </a:ext>
            </a:extLst>
          </p:cNvPr>
          <p:cNvSpPr/>
          <p:nvPr/>
        </p:nvSpPr>
        <p:spPr>
          <a:xfrm>
            <a:off x="8640616" y="4171461"/>
            <a:ext cx="1600200" cy="1200639"/>
          </a:xfrm>
          <a:prstGeom prst="wedgeRectCallout">
            <a:avLst>
              <a:gd name="adj1" fmla="val -73492"/>
              <a:gd name="adj2" fmla="val 3604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読み込みボタン押下</a:t>
            </a:r>
          </a:p>
        </p:txBody>
      </p:sp>
      <p:pic>
        <p:nvPicPr>
          <p:cNvPr id="2" name="図 1">
            <a:extLst>
              <a:ext uri="{FF2B5EF4-FFF2-40B4-BE49-F238E27FC236}">
                <a16:creationId xmlns:a16="http://schemas.microsoft.com/office/drawing/2014/main" id="{4C1FE8E7-46BD-4DB7-9031-9FAEA2CEDE87}"/>
              </a:ext>
            </a:extLst>
          </p:cNvPr>
          <p:cNvPicPr>
            <a:picLocks noChangeAspect="1"/>
          </p:cNvPicPr>
          <p:nvPr/>
        </p:nvPicPr>
        <p:blipFill>
          <a:blip r:embed="rId3"/>
          <a:stretch>
            <a:fillRect/>
          </a:stretch>
        </p:blipFill>
        <p:spPr>
          <a:xfrm>
            <a:off x="5295900" y="1965321"/>
            <a:ext cx="3191738" cy="349780"/>
          </a:xfrm>
          <a:prstGeom prst="rect">
            <a:avLst/>
          </a:prstGeom>
        </p:spPr>
      </p:pic>
    </p:spTree>
    <p:extLst>
      <p:ext uri="{BB962C8B-B14F-4D97-AF65-F5344CB8AC3E}">
        <p14:creationId xmlns:p14="http://schemas.microsoft.com/office/powerpoint/2010/main" val="4065618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40B0D04-222C-4B98-9319-F14478F48E98}"/>
              </a:ext>
            </a:extLst>
          </p:cNvPr>
          <p:cNvPicPr>
            <a:picLocks noChangeAspect="1"/>
          </p:cNvPicPr>
          <p:nvPr/>
        </p:nvPicPr>
        <p:blipFill>
          <a:blip r:embed="rId2"/>
          <a:stretch>
            <a:fillRect/>
          </a:stretch>
        </p:blipFill>
        <p:spPr>
          <a:xfrm>
            <a:off x="1903559" y="771320"/>
            <a:ext cx="8363827" cy="597307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(5)</a:t>
            </a:r>
            <a:r>
              <a:rPr kumimoji="1" lang="ja-JP" altLang="en-US" dirty="0"/>
              <a:t> ペースト</a:t>
            </a:r>
          </a:p>
        </p:txBody>
      </p:sp>
      <p:sp>
        <p:nvSpPr>
          <p:cNvPr id="6" name="円/楕円 8">
            <a:extLst>
              <a:ext uri="{FF2B5EF4-FFF2-40B4-BE49-F238E27FC236}">
                <a16:creationId xmlns:a16="http://schemas.microsoft.com/office/drawing/2014/main" id="{8DF8A4D0-3DB4-4710-973D-07A25429D589}"/>
              </a:ext>
            </a:extLst>
          </p:cNvPr>
          <p:cNvSpPr/>
          <p:nvPr/>
        </p:nvSpPr>
        <p:spPr>
          <a:xfrm>
            <a:off x="3155084" y="1965321"/>
            <a:ext cx="4683991" cy="507365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吹き出し: 四角形 9">
            <a:extLst>
              <a:ext uri="{FF2B5EF4-FFF2-40B4-BE49-F238E27FC236}">
                <a16:creationId xmlns:a16="http://schemas.microsoft.com/office/drawing/2014/main" id="{6626C526-E53B-4BFB-8BED-FA94AE31507B}"/>
              </a:ext>
            </a:extLst>
          </p:cNvPr>
          <p:cNvSpPr/>
          <p:nvPr/>
        </p:nvSpPr>
        <p:spPr>
          <a:xfrm>
            <a:off x="494434" y="1730462"/>
            <a:ext cx="2220190" cy="1439631"/>
          </a:xfrm>
          <a:prstGeom prst="wedgeRectCallout">
            <a:avLst>
              <a:gd name="adj1" fmla="val 84867"/>
              <a:gd name="adj2" fmla="val 433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クリックすると</a:t>
            </a:r>
            <a:endParaRPr kumimoji="1" lang="en-US" altLang="ja-JP" b="1" dirty="0">
              <a:solidFill>
                <a:srgbClr val="FF0000"/>
              </a:solidFill>
            </a:endParaRPr>
          </a:p>
          <a:p>
            <a:pPr algn="ctr"/>
            <a:r>
              <a:rPr kumimoji="1" lang="ja-JP" altLang="en-US" b="1" dirty="0">
                <a:solidFill>
                  <a:srgbClr val="FF0000"/>
                </a:solidFill>
              </a:rPr>
              <a:t>選択状態がはずれるので、ここでクリップボードからの読み込み完了</a:t>
            </a:r>
          </a:p>
        </p:txBody>
      </p:sp>
    </p:spTree>
    <p:extLst>
      <p:ext uri="{BB962C8B-B14F-4D97-AF65-F5344CB8AC3E}">
        <p14:creationId xmlns:p14="http://schemas.microsoft.com/office/powerpoint/2010/main" val="7001048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102677"/>
            <a:ext cx="11020425" cy="4267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以下の２つのノードを変更します</a:t>
            </a:r>
            <a:endParaRPr lang="en-US" altLang="ja-JP" sz="2400" dirty="0"/>
          </a:p>
          <a:p>
            <a:pPr marL="0" indent="0">
              <a:buFont typeface="Arial" panose="020B0604020202020204" pitchFamily="34" charset="0"/>
              <a:buNone/>
            </a:pPr>
            <a:r>
              <a:rPr lang="ja-JP" altLang="en-US" sz="2400" dirty="0"/>
              <a:t>① </a:t>
            </a:r>
            <a:r>
              <a:rPr lang="en-US" altLang="ja-JP" sz="2400" dirty="0"/>
              <a:t>Azure IoT Hub Msg Function</a:t>
            </a:r>
          </a:p>
          <a:p>
            <a:pPr marL="0" indent="0">
              <a:buFont typeface="Arial" panose="020B0604020202020204" pitchFamily="34" charset="0"/>
              <a:buNone/>
            </a:pPr>
            <a:r>
              <a:rPr lang="ja-JP" altLang="en-US" sz="2400" dirty="0"/>
              <a:t>② </a:t>
            </a:r>
            <a:r>
              <a:rPr lang="en-US" altLang="ja-JP" sz="2400" dirty="0"/>
              <a:t>Azure IoT Hub</a:t>
            </a:r>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6" name="タイトル 1">
            <a:extLst>
              <a:ext uri="{FF2B5EF4-FFF2-40B4-BE49-F238E27FC236}">
                <a16:creationId xmlns:a16="http://schemas.microsoft.com/office/drawing/2014/main" id="{1DAAFE40-00BF-4072-9132-88A3D9C1F71D}"/>
              </a:ext>
            </a:extLst>
          </p:cNvPr>
          <p:cNvSpPr txBox="1">
            <a:spLocks/>
          </p:cNvSpPr>
          <p:nvPr/>
        </p:nvSpPr>
        <p:spPr>
          <a:xfrm>
            <a:off x="838200" y="365125"/>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10-3</a:t>
            </a:r>
            <a:r>
              <a:rPr lang="en-US" altLang="ja-JP" sz="3600" dirty="0">
                <a:solidFill>
                  <a:srgbClr val="0563C1"/>
                </a:solidFill>
              </a:rPr>
              <a:t> Azure-IoT-Hub</a:t>
            </a:r>
            <a:r>
              <a:rPr lang="ja-JP" altLang="en-US" sz="3600" dirty="0"/>
              <a:t>の設定</a:t>
            </a:r>
            <a:endParaRPr lang="en-US" altLang="ja-JP" sz="3600" dirty="0">
              <a:latin typeface="+mn-ea"/>
            </a:endParaRPr>
          </a:p>
        </p:txBody>
      </p:sp>
      <p:pic>
        <p:nvPicPr>
          <p:cNvPr id="21" name="図 20">
            <a:extLst>
              <a:ext uri="{FF2B5EF4-FFF2-40B4-BE49-F238E27FC236}">
                <a16:creationId xmlns:a16="http://schemas.microsoft.com/office/drawing/2014/main" id="{9D380757-24AD-4D3C-B761-E924DD143A3F}"/>
              </a:ext>
            </a:extLst>
          </p:cNvPr>
          <p:cNvPicPr>
            <a:picLocks noChangeAspect="1"/>
          </p:cNvPicPr>
          <p:nvPr/>
        </p:nvPicPr>
        <p:blipFill rotWithShape="1">
          <a:blip r:embed="rId2"/>
          <a:srcRect l="11746" t="29538" r="23475" b="13334"/>
          <a:stretch/>
        </p:blipFill>
        <p:spPr>
          <a:xfrm>
            <a:off x="1530350" y="2423740"/>
            <a:ext cx="8591549" cy="4323750"/>
          </a:xfrm>
          <a:prstGeom prst="rect">
            <a:avLst/>
          </a:prstGeom>
        </p:spPr>
      </p:pic>
      <p:sp>
        <p:nvSpPr>
          <p:cNvPr id="23" name="吹き出し: 四角形 22">
            <a:extLst>
              <a:ext uri="{FF2B5EF4-FFF2-40B4-BE49-F238E27FC236}">
                <a16:creationId xmlns:a16="http://schemas.microsoft.com/office/drawing/2014/main" id="{1FC032BD-05DD-4358-B62C-85040DF174FC}"/>
              </a:ext>
            </a:extLst>
          </p:cNvPr>
          <p:cNvSpPr/>
          <p:nvPr/>
        </p:nvSpPr>
        <p:spPr>
          <a:xfrm>
            <a:off x="8130404" y="5245100"/>
            <a:ext cx="579392" cy="406400"/>
          </a:xfrm>
          <a:prstGeom prst="wedgeRectCallout">
            <a:avLst>
              <a:gd name="adj1" fmla="val -48256"/>
              <a:gd name="adj2" fmla="val -8173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a:t>
            </a:r>
          </a:p>
        </p:txBody>
      </p:sp>
      <p:sp>
        <p:nvSpPr>
          <p:cNvPr id="24" name="円/楕円 8">
            <a:extLst>
              <a:ext uri="{FF2B5EF4-FFF2-40B4-BE49-F238E27FC236}">
                <a16:creationId xmlns:a16="http://schemas.microsoft.com/office/drawing/2014/main" id="{04A5DFD6-E227-4D59-94C7-3C8E2177ADB4}"/>
              </a:ext>
            </a:extLst>
          </p:cNvPr>
          <p:cNvSpPr/>
          <p:nvPr/>
        </p:nvSpPr>
        <p:spPr>
          <a:xfrm>
            <a:off x="4249692" y="4481874"/>
            <a:ext cx="2290808" cy="76322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8">
            <a:extLst>
              <a:ext uri="{FF2B5EF4-FFF2-40B4-BE49-F238E27FC236}">
                <a16:creationId xmlns:a16="http://schemas.microsoft.com/office/drawing/2014/main" id="{63555B72-91DB-4AC4-B28C-A6476535D3E5}"/>
              </a:ext>
            </a:extLst>
          </p:cNvPr>
          <p:cNvSpPr/>
          <p:nvPr/>
        </p:nvSpPr>
        <p:spPr>
          <a:xfrm>
            <a:off x="6753134" y="4465024"/>
            <a:ext cx="1666966" cy="76322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吹き出し: 四角形 25">
            <a:extLst>
              <a:ext uri="{FF2B5EF4-FFF2-40B4-BE49-F238E27FC236}">
                <a16:creationId xmlns:a16="http://schemas.microsoft.com/office/drawing/2014/main" id="{83A32C6D-E4D9-42BA-B117-B2E3869ECFA5}"/>
              </a:ext>
            </a:extLst>
          </p:cNvPr>
          <p:cNvSpPr/>
          <p:nvPr/>
        </p:nvSpPr>
        <p:spPr>
          <a:xfrm>
            <a:off x="6173742" y="5228250"/>
            <a:ext cx="579392" cy="406400"/>
          </a:xfrm>
          <a:prstGeom prst="wedgeRectCallout">
            <a:avLst>
              <a:gd name="adj1" fmla="val -48256"/>
              <a:gd name="adj2" fmla="val -8173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①</a:t>
            </a:r>
            <a:endParaRPr kumimoji="1" lang="ja-JP" altLang="en-US" b="1" dirty="0">
              <a:solidFill>
                <a:srgbClr val="FF0000"/>
              </a:solidFill>
            </a:endParaRPr>
          </a:p>
        </p:txBody>
      </p:sp>
    </p:spTree>
    <p:extLst>
      <p:ext uri="{BB962C8B-B14F-4D97-AF65-F5344CB8AC3E}">
        <p14:creationId xmlns:p14="http://schemas.microsoft.com/office/powerpoint/2010/main" val="7007878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7AA48A64-6C9D-4B01-935C-5B78A066368F}"/>
              </a:ext>
            </a:extLst>
          </p:cNvPr>
          <p:cNvGrpSpPr/>
          <p:nvPr/>
        </p:nvGrpSpPr>
        <p:grpSpPr>
          <a:xfrm>
            <a:off x="334690" y="1027906"/>
            <a:ext cx="11522620" cy="5265335"/>
            <a:chOff x="472408" y="1014884"/>
            <a:chExt cx="11522620" cy="5265335"/>
          </a:xfrm>
        </p:grpSpPr>
        <p:pic>
          <p:nvPicPr>
            <p:cNvPr id="5" name="図 4">
              <a:extLst>
                <a:ext uri="{FF2B5EF4-FFF2-40B4-BE49-F238E27FC236}">
                  <a16:creationId xmlns:a16="http://schemas.microsoft.com/office/drawing/2014/main" id="{E8D57838-90E6-4D11-97C7-9BE21DC1C219}"/>
                </a:ext>
              </a:extLst>
            </p:cNvPr>
            <p:cNvPicPr>
              <a:picLocks noChangeAspect="1"/>
            </p:cNvPicPr>
            <p:nvPr/>
          </p:nvPicPr>
          <p:blipFill>
            <a:blip r:embed="rId2"/>
            <a:stretch>
              <a:fillRect/>
            </a:stretch>
          </p:blipFill>
          <p:spPr>
            <a:xfrm>
              <a:off x="472408" y="1014884"/>
              <a:ext cx="11214405" cy="5265335"/>
            </a:xfrm>
            <a:prstGeom prst="rect">
              <a:avLst/>
            </a:prstGeom>
          </p:spPr>
        </p:pic>
        <p:grpSp>
          <p:nvGrpSpPr>
            <p:cNvPr id="6" name="グループ化 5">
              <a:extLst>
                <a:ext uri="{FF2B5EF4-FFF2-40B4-BE49-F238E27FC236}">
                  <a16:creationId xmlns:a16="http://schemas.microsoft.com/office/drawing/2014/main" id="{2FA86DC6-CFE8-4B46-8AE9-B62E6E10439A}"/>
                </a:ext>
              </a:extLst>
            </p:cNvPr>
            <p:cNvGrpSpPr/>
            <p:nvPr/>
          </p:nvGrpSpPr>
          <p:grpSpPr>
            <a:xfrm>
              <a:off x="11164298" y="3305907"/>
              <a:ext cx="830730" cy="680831"/>
              <a:chOff x="11164298" y="3305907"/>
              <a:chExt cx="830730" cy="680831"/>
            </a:xfrm>
          </p:grpSpPr>
          <p:sp>
            <p:nvSpPr>
              <p:cNvPr id="7" name="角丸四角形 4">
                <a:extLst>
                  <a:ext uri="{FF2B5EF4-FFF2-40B4-BE49-F238E27FC236}">
                    <a16:creationId xmlns:a16="http://schemas.microsoft.com/office/drawing/2014/main" id="{81BAE1A8-4D80-4503-9196-6F1B9969FD46}"/>
                  </a:ext>
                </a:extLst>
              </p:cNvPr>
              <p:cNvSpPr/>
              <p:nvPr/>
            </p:nvSpPr>
            <p:spPr>
              <a:xfrm>
                <a:off x="11164298" y="3305907"/>
                <a:ext cx="291404" cy="31149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B71C1A8-D00D-40A3-ABF9-6D7B16F11C68}"/>
                  </a:ext>
                </a:extLst>
              </p:cNvPr>
              <p:cNvSpPr txBox="1"/>
              <p:nvPr/>
            </p:nvSpPr>
            <p:spPr>
              <a:xfrm>
                <a:off x="11542287" y="3617406"/>
                <a:ext cx="452741" cy="369332"/>
              </a:xfrm>
              <a:prstGeom prst="rect">
                <a:avLst/>
              </a:prstGeom>
              <a:solidFill>
                <a:schemeClr val="bg1"/>
              </a:solidFill>
            </p:spPr>
            <p:txBody>
              <a:bodyPr wrap="square" rtlCol="0">
                <a:spAutoFit/>
              </a:bodyPr>
              <a:lstStyle/>
              <a:p>
                <a:r>
                  <a:rPr kumimoji="1" lang="ja-JP" altLang="en-US" dirty="0"/>
                  <a:t>７</a:t>
                </a:r>
              </a:p>
            </p:txBody>
          </p:sp>
        </p:grpSp>
      </p:grpSp>
      <p:grpSp>
        <p:nvGrpSpPr>
          <p:cNvPr id="15" name="グループ化 14">
            <a:extLst>
              <a:ext uri="{FF2B5EF4-FFF2-40B4-BE49-F238E27FC236}">
                <a16:creationId xmlns:a16="http://schemas.microsoft.com/office/drawing/2014/main" id="{D9A88552-5647-4634-9425-4587C899ECF5}"/>
              </a:ext>
            </a:extLst>
          </p:cNvPr>
          <p:cNvGrpSpPr/>
          <p:nvPr/>
        </p:nvGrpSpPr>
        <p:grpSpPr>
          <a:xfrm>
            <a:off x="334690" y="4105453"/>
            <a:ext cx="11069879" cy="1828800"/>
            <a:chOff x="334690" y="5029200"/>
            <a:chExt cx="11069879" cy="1828800"/>
          </a:xfrm>
        </p:grpSpPr>
        <p:sp>
          <p:nvSpPr>
            <p:cNvPr id="14" name="吹き出し: 四角形 13">
              <a:extLst>
                <a:ext uri="{FF2B5EF4-FFF2-40B4-BE49-F238E27FC236}">
                  <a16:creationId xmlns:a16="http://schemas.microsoft.com/office/drawing/2014/main" id="{70849450-BCF8-4CCC-A6C4-6090A54D18CB}"/>
                </a:ext>
              </a:extLst>
            </p:cNvPr>
            <p:cNvSpPr/>
            <p:nvPr/>
          </p:nvSpPr>
          <p:spPr>
            <a:xfrm>
              <a:off x="334690" y="5029200"/>
              <a:ext cx="11069879" cy="1828800"/>
            </a:xfrm>
            <a:prstGeom prst="wedgeRectCallout">
              <a:avLst>
                <a:gd name="adj1" fmla="val -26684"/>
                <a:gd name="adj2" fmla="val -77500"/>
              </a:avLst>
            </a:prstGeom>
            <a:solidFill>
              <a:schemeClr val="bg1">
                <a:lumMod val="9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98E1379D-40F1-4CBA-AC23-9CF2D7C1C4FA}"/>
                </a:ext>
              </a:extLst>
            </p:cNvPr>
            <p:cNvPicPr>
              <a:picLocks noChangeAspect="1"/>
            </p:cNvPicPr>
            <p:nvPr/>
          </p:nvPicPr>
          <p:blipFill rotWithShape="1">
            <a:blip r:embed="rId2"/>
            <a:srcRect l="13564" t="41358" r="58269" b="50532"/>
            <a:stretch/>
          </p:blipFill>
          <p:spPr>
            <a:xfrm>
              <a:off x="510979" y="5201519"/>
              <a:ext cx="10515601" cy="1421612"/>
            </a:xfrm>
            <a:prstGeom prst="rect">
              <a:avLst/>
            </a:prstGeom>
          </p:spPr>
        </p:pic>
      </p:grpSp>
      <p:sp>
        <p:nvSpPr>
          <p:cNvPr id="16" name="コンテンツ プレースホルダー 2">
            <a:extLst>
              <a:ext uri="{FF2B5EF4-FFF2-40B4-BE49-F238E27FC236}">
                <a16:creationId xmlns:a16="http://schemas.microsoft.com/office/drawing/2014/main" id="{C2DCE7F3-D1EB-4638-8F55-00C41CBFEB99}"/>
              </a:ext>
            </a:extLst>
          </p:cNvPr>
          <p:cNvSpPr>
            <a:spLocks noGrp="1"/>
          </p:cNvSpPr>
          <p:nvPr>
            <p:ph idx="1"/>
          </p:nvPr>
        </p:nvSpPr>
        <p:spPr>
          <a:xfrm>
            <a:off x="838200" y="317500"/>
            <a:ext cx="10515600" cy="5859463"/>
          </a:xfrm>
        </p:spPr>
        <p:txBody>
          <a:bodyPr/>
          <a:lstStyle/>
          <a:p>
            <a:pPr marL="0" indent="0">
              <a:buNone/>
            </a:pPr>
            <a:r>
              <a:rPr kumimoji="1" lang="en-US" altLang="ja-JP" dirty="0"/>
              <a:t>(1) </a:t>
            </a:r>
            <a:r>
              <a:rPr lang="en-US" altLang="ja-JP" dirty="0" err="1"/>
              <a:t>IotHub</a:t>
            </a:r>
            <a:r>
              <a:rPr lang="ja-JP" altLang="en-US" dirty="0"/>
              <a:t>内の</a:t>
            </a:r>
            <a:r>
              <a:rPr lang="en-US" altLang="ja-JP" dirty="0"/>
              <a:t>IoT devices</a:t>
            </a:r>
            <a:r>
              <a:rPr lang="ja-JP" altLang="en-US" dirty="0"/>
              <a:t>接続設定文字列をコピーする</a:t>
            </a:r>
            <a:endParaRPr kumimoji="1" lang="ja-JP" altLang="en-US" dirty="0"/>
          </a:p>
        </p:txBody>
      </p:sp>
    </p:spTree>
    <p:extLst>
      <p:ext uri="{BB962C8B-B14F-4D97-AF65-F5344CB8AC3E}">
        <p14:creationId xmlns:p14="http://schemas.microsoft.com/office/powerpoint/2010/main" val="870401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2">
            <a:extLst>
              <a:ext uri="{FF2B5EF4-FFF2-40B4-BE49-F238E27FC236}">
                <a16:creationId xmlns:a16="http://schemas.microsoft.com/office/drawing/2014/main" id="{DC2208E6-09BF-44CC-B4B3-8E489864ADCA}"/>
              </a:ext>
            </a:extLst>
          </p:cNvPr>
          <p:cNvSpPr txBox="1">
            <a:spLocks/>
          </p:cNvSpPr>
          <p:nvPr/>
        </p:nvSpPr>
        <p:spPr>
          <a:xfrm>
            <a:off x="838200" y="317500"/>
            <a:ext cx="1051560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(2) Azure IoT Hub Msg Function </a:t>
            </a:r>
            <a:r>
              <a:rPr lang="ja-JP" altLang="en-US" dirty="0"/>
              <a:t>の編集</a:t>
            </a:r>
          </a:p>
        </p:txBody>
      </p:sp>
      <p:pic>
        <p:nvPicPr>
          <p:cNvPr id="13" name="図 12">
            <a:extLst>
              <a:ext uri="{FF2B5EF4-FFF2-40B4-BE49-F238E27FC236}">
                <a16:creationId xmlns:a16="http://schemas.microsoft.com/office/drawing/2014/main" id="{A056735F-7301-4CE3-8429-23FCCDC2EA3C}"/>
              </a:ext>
            </a:extLst>
          </p:cNvPr>
          <p:cNvPicPr>
            <a:picLocks noChangeAspect="1"/>
          </p:cNvPicPr>
          <p:nvPr/>
        </p:nvPicPr>
        <p:blipFill>
          <a:blip r:embed="rId2"/>
          <a:stretch>
            <a:fillRect/>
          </a:stretch>
        </p:blipFill>
        <p:spPr>
          <a:xfrm>
            <a:off x="1083057" y="951480"/>
            <a:ext cx="10025886" cy="5589020"/>
          </a:xfrm>
          <a:prstGeom prst="rect">
            <a:avLst/>
          </a:prstGeom>
        </p:spPr>
      </p:pic>
      <p:sp>
        <p:nvSpPr>
          <p:cNvPr id="14" name="円/楕円 8">
            <a:extLst>
              <a:ext uri="{FF2B5EF4-FFF2-40B4-BE49-F238E27FC236}">
                <a16:creationId xmlns:a16="http://schemas.microsoft.com/office/drawing/2014/main" id="{68AFA192-395E-438E-B669-C2B80BE54744}"/>
              </a:ext>
            </a:extLst>
          </p:cNvPr>
          <p:cNvSpPr/>
          <p:nvPr/>
        </p:nvSpPr>
        <p:spPr>
          <a:xfrm>
            <a:off x="2261235" y="3988388"/>
            <a:ext cx="2290808" cy="76322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四角形 14">
            <a:extLst>
              <a:ext uri="{FF2B5EF4-FFF2-40B4-BE49-F238E27FC236}">
                <a16:creationId xmlns:a16="http://schemas.microsoft.com/office/drawing/2014/main" id="{CE6BF378-A204-44A3-A8CC-176333213CAC}"/>
              </a:ext>
            </a:extLst>
          </p:cNvPr>
          <p:cNvSpPr/>
          <p:nvPr/>
        </p:nvSpPr>
        <p:spPr>
          <a:xfrm>
            <a:off x="4185285" y="4734764"/>
            <a:ext cx="1544936" cy="406400"/>
          </a:xfrm>
          <a:prstGeom prst="wedgeRectCallout">
            <a:avLst>
              <a:gd name="adj1" fmla="val -48256"/>
              <a:gd name="adj2" fmla="val -8173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ダブルクリック</a:t>
            </a:r>
          </a:p>
        </p:txBody>
      </p:sp>
    </p:spTree>
    <p:extLst>
      <p:ext uri="{BB962C8B-B14F-4D97-AF65-F5344CB8AC3E}">
        <p14:creationId xmlns:p14="http://schemas.microsoft.com/office/powerpoint/2010/main" val="17351067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9397A6E-C12B-4ACA-9E9C-0C72AE49E81E}"/>
              </a:ext>
            </a:extLst>
          </p:cNvPr>
          <p:cNvPicPr>
            <a:picLocks noChangeAspect="1"/>
          </p:cNvPicPr>
          <p:nvPr/>
        </p:nvPicPr>
        <p:blipFill rotWithShape="1">
          <a:blip r:embed="rId2"/>
          <a:srcRect l="49108" t="41011" r="1930" b="18704"/>
          <a:stretch/>
        </p:blipFill>
        <p:spPr>
          <a:xfrm>
            <a:off x="19050" y="1101724"/>
            <a:ext cx="11926981" cy="5470525"/>
          </a:xfrm>
          <a:prstGeom prst="rect">
            <a:avLst/>
          </a:prstGeom>
        </p:spPr>
      </p:pic>
      <p:sp>
        <p:nvSpPr>
          <p:cNvPr id="5" name="コンテンツ プレースホルダー 2">
            <a:extLst>
              <a:ext uri="{FF2B5EF4-FFF2-40B4-BE49-F238E27FC236}">
                <a16:creationId xmlns:a16="http://schemas.microsoft.com/office/drawing/2014/main" id="{E1AE902B-1AD6-41EC-93D0-85AF324AC84E}"/>
              </a:ext>
            </a:extLst>
          </p:cNvPr>
          <p:cNvSpPr txBox="1">
            <a:spLocks/>
          </p:cNvSpPr>
          <p:nvPr/>
        </p:nvSpPr>
        <p:spPr>
          <a:xfrm>
            <a:off x="838200" y="317500"/>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(3) </a:t>
            </a:r>
            <a:r>
              <a:rPr lang="en-US" altLang="ja-JP" dirty="0" err="1"/>
              <a:t>deviceId</a:t>
            </a:r>
            <a:r>
              <a:rPr lang="en-US" altLang="ja-JP" dirty="0"/>
              <a:t> </a:t>
            </a:r>
            <a:r>
              <a:rPr lang="ja-JP" altLang="en-US" dirty="0"/>
              <a:t>と </a:t>
            </a:r>
            <a:r>
              <a:rPr lang="en-US" altLang="ja-JP" dirty="0"/>
              <a:t>key </a:t>
            </a:r>
            <a:r>
              <a:rPr lang="ja-JP" altLang="en-US" dirty="0"/>
              <a:t>を自分の </a:t>
            </a:r>
            <a:r>
              <a:rPr lang="en-US" altLang="ja-JP" dirty="0"/>
              <a:t>Azure </a:t>
            </a:r>
            <a:r>
              <a:rPr lang="ja-JP" altLang="en-US" dirty="0"/>
              <a:t>アカウントの </a:t>
            </a:r>
            <a:r>
              <a:rPr lang="en-US" altLang="ja-JP" dirty="0" err="1"/>
              <a:t>IoTHub</a:t>
            </a:r>
            <a:r>
              <a:rPr lang="ja-JP" altLang="en-US" dirty="0"/>
              <a:t>に置き換えます</a:t>
            </a:r>
          </a:p>
        </p:txBody>
      </p:sp>
      <p:grpSp>
        <p:nvGrpSpPr>
          <p:cNvPr id="9" name="グループ化 8">
            <a:extLst>
              <a:ext uri="{FF2B5EF4-FFF2-40B4-BE49-F238E27FC236}">
                <a16:creationId xmlns:a16="http://schemas.microsoft.com/office/drawing/2014/main" id="{FD946C66-8E3B-4DD0-92F0-23A2985B04AA}"/>
              </a:ext>
            </a:extLst>
          </p:cNvPr>
          <p:cNvGrpSpPr/>
          <p:nvPr/>
        </p:nvGrpSpPr>
        <p:grpSpPr>
          <a:xfrm>
            <a:off x="701225" y="5411143"/>
            <a:ext cx="10789549" cy="1067636"/>
            <a:chOff x="701225" y="5411143"/>
            <a:chExt cx="10789549" cy="1067636"/>
          </a:xfrm>
        </p:grpSpPr>
        <p:sp>
          <p:nvSpPr>
            <p:cNvPr id="7" name="吹き出し: 四角形 6">
              <a:extLst>
                <a:ext uri="{FF2B5EF4-FFF2-40B4-BE49-F238E27FC236}">
                  <a16:creationId xmlns:a16="http://schemas.microsoft.com/office/drawing/2014/main" id="{01C7BD4C-EEA1-4ADF-AEDA-DABB538F0EDD}"/>
                </a:ext>
              </a:extLst>
            </p:cNvPr>
            <p:cNvSpPr/>
            <p:nvPr/>
          </p:nvSpPr>
          <p:spPr>
            <a:xfrm>
              <a:off x="701225" y="5411143"/>
              <a:ext cx="10789549" cy="1067636"/>
            </a:xfrm>
            <a:prstGeom prst="wedgeRectCallout">
              <a:avLst>
                <a:gd name="adj1" fmla="val -26684"/>
                <a:gd name="adj2" fmla="val -77500"/>
              </a:avLst>
            </a:prstGeom>
            <a:solidFill>
              <a:schemeClr val="bg1">
                <a:lumMod val="9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1CEC921D-EF01-4D94-A2DA-D8ADE8D3ACBA}"/>
                </a:ext>
              </a:extLst>
            </p:cNvPr>
            <p:cNvPicPr>
              <a:picLocks noChangeAspect="1"/>
            </p:cNvPicPr>
            <p:nvPr/>
          </p:nvPicPr>
          <p:blipFill rotWithShape="1">
            <a:blip r:embed="rId3"/>
            <a:srcRect l="32607" t="42347" r="29333" b="52034"/>
            <a:stretch/>
          </p:blipFill>
          <p:spPr>
            <a:xfrm>
              <a:off x="981555" y="5550051"/>
              <a:ext cx="10259756" cy="711200"/>
            </a:xfrm>
            <a:prstGeom prst="rect">
              <a:avLst/>
            </a:prstGeom>
          </p:spPr>
        </p:pic>
      </p:grpSp>
      <p:sp>
        <p:nvSpPr>
          <p:cNvPr id="10" name="吹き出し: 四角形 9">
            <a:extLst>
              <a:ext uri="{FF2B5EF4-FFF2-40B4-BE49-F238E27FC236}">
                <a16:creationId xmlns:a16="http://schemas.microsoft.com/office/drawing/2014/main" id="{3737BD8C-A316-4881-A9E3-3DBB9857CA6F}"/>
              </a:ext>
            </a:extLst>
          </p:cNvPr>
          <p:cNvSpPr/>
          <p:nvPr/>
        </p:nvSpPr>
        <p:spPr>
          <a:xfrm>
            <a:off x="6667499" y="1451428"/>
            <a:ext cx="1750786" cy="644863"/>
          </a:xfrm>
          <a:prstGeom prst="wedgeRectCallout">
            <a:avLst>
              <a:gd name="adj1" fmla="val -102614"/>
              <a:gd name="adj2" fmla="val 7020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a:t>
            </a:r>
            <a:r>
              <a:rPr kumimoji="1" lang="en-US" altLang="ja-JP" b="1" dirty="0" err="1">
                <a:solidFill>
                  <a:srgbClr val="FF0000"/>
                </a:solidFill>
              </a:rPr>
              <a:t>DeviceId</a:t>
            </a:r>
            <a:endParaRPr lang="en-US" altLang="ja-JP" b="1" dirty="0">
              <a:solidFill>
                <a:srgbClr val="FF0000"/>
              </a:solidFill>
            </a:endParaRPr>
          </a:p>
          <a:p>
            <a:pPr algn="ctr"/>
            <a:r>
              <a:rPr lang="ja-JP" altLang="en-US" b="1" dirty="0">
                <a:solidFill>
                  <a:srgbClr val="FF0000"/>
                </a:solidFill>
              </a:rPr>
              <a:t>を設定する</a:t>
            </a:r>
            <a:endParaRPr kumimoji="1" lang="en-US" altLang="ja-JP" b="1" dirty="0">
              <a:solidFill>
                <a:srgbClr val="FF0000"/>
              </a:solidFill>
            </a:endParaRPr>
          </a:p>
        </p:txBody>
      </p:sp>
      <p:sp>
        <p:nvSpPr>
          <p:cNvPr id="11" name="吹き出し: 四角形 10">
            <a:extLst>
              <a:ext uri="{FF2B5EF4-FFF2-40B4-BE49-F238E27FC236}">
                <a16:creationId xmlns:a16="http://schemas.microsoft.com/office/drawing/2014/main" id="{E5B40891-E181-4D74-9ED7-D2095652823D}"/>
              </a:ext>
            </a:extLst>
          </p:cNvPr>
          <p:cNvSpPr/>
          <p:nvPr/>
        </p:nvSpPr>
        <p:spPr>
          <a:xfrm>
            <a:off x="8714073" y="2804887"/>
            <a:ext cx="2200669" cy="624113"/>
          </a:xfrm>
          <a:prstGeom prst="wedgeRectCallout">
            <a:avLst>
              <a:gd name="adj1" fmla="val -66999"/>
              <a:gd name="adj2" fmla="val -4607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a:t>
            </a:r>
            <a:r>
              <a:rPr kumimoji="1" lang="en-US" altLang="ja-JP" b="1" dirty="0" err="1">
                <a:solidFill>
                  <a:srgbClr val="FF0000"/>
                </a:solidFill>
              </a:rPr>
              <a:t>SharedAccessKe</a:t>
            </a:r>
            <a:r>
              <a:rPr lang="en-US" altLang="ja-JP" b="1" dirty="0" err="1">
                <a:solidFill>
                  <a:srgbClr val="FF0000"/>
                </a:solidFill>
              </a:rPr>
              <a:t>y</a:t>
            </a:r>
            <a:endParaRPr lang="en-US" altLang="ja-JP" b="1" dirty="0">
              <a:solidFill>
                <a:srgbClr val="FF0000"/>
              </a:solidFill>
            </a:endParaRPr>
          </a:p>
          <a:p>
            <a:pPr algn="ctr"/>
            <a:r>
              <a:rPr lang="ja-JP" altLang="en-US" b="1" dirty="0">
                <a:solidFill>
                  <a:srgbClr val="FF0000"/>
                </a:solidFill>
              </a:rPr>
              <a:t>を設定する</a:t>
            </a:r>
            <a:endParaRPr kumimoji="1" lang="ja-JP" altLang="en-US" b="1" dirty="0">
              <a:solidFill>
                <a:srgbClr val="FF0000"/>
              </a:solidFill>
            </a:endParaRPr>
          </a:p>
        </p:txBody>
      </p:sp>
    </p:spTree>
    <p:extLst>
      <p:ext uri="{BB962C8B-B14F-4D97-AF65-F5344CB8AC3E}">
        <p14:creationId xmlns:p14="http://schemas.microsoft.com/office/powerpoint/2010/main" val="7490951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49E2B4A-0AC2-4A50-AFEE-127A278367EB}"/>
              </a:ext>
            </a:extLst>
          </p:cNvPr>
          <p:cNvPicPr>
            <a:picLocks noChangeAspect="1"/>
          </p:cNvPicPr>
          <p:nvPr/>
        </p:nvPicPr>
        <p:blipFill>
          <a:blip r:embed="rId2"/>
          <a:stretch>
            <a:fillRect/>
          </a:stretch>
        </p:blipFill>
        <p:spPr>
          <a:xfrm>
            <a:off x="838199" y="837844"/>
            <a:ext cx="10366829" cy="5779082"/>
          </a:xfrm>
          <a:prstGeom prst="rect">
            <a:avLst/>
          </a:prstGeom>
        </p:spPr>
      </p:pic>
      <p:sp>
        <p:nvSpPr>
          <p:cNvPr id="5" name="コンテンツ プレースホルダー 2">
            <a:extLst>
              <a:ext uri="{FF2B5EF4-FFF2-40B4-BE49-F238E27FC236}">
                <a16:creationId xmlns:a16="http://schemas.microsoft.com/office/drawing/2014/main" id="{A257E994-D4D6-431D-B873-34340AF7CF47}"/>
              </a:ext>
            </a:extLst>
          </p:cNvPr>
          <p:cNvSpPr txBox="1">
            <a:spLocks/>
          </p:cNvSpPr>
          <p:nvPr/>
        </p:nvSpPr>
        <p:spPr>
          <a:xfrm>
            <a:off x="838200" y="317500"/>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(4) </a:t>
            </a:r>
            <a:r>
              <a:rPr lang="ja-JP" altLang="en-US" dirty="0"/>
              <a:t>完了</a:t>
            </a:r>
          </a:p>
        </p:txBody>
      </p:sp>
      <p:sp>
        <p:nvSpPr>
          <p:cNvPr id="6" name="吹き出し: 四角形 5">
            <a:extLst>
              <a:ext uri="{FF2B5EF4-FFF2-40B4-BE49-F238E27FC236}">
                <a16:creationId xmlns:a16="http://schemas.microsoft.com/office/drawing/2014/main" id="{0AC10978-E48E-4AAA-9CE2-EC13B5A5C908}"/>
              </a:ext>
            </a:extLst>
          </p:cNvPr>
          <p:cNvSpPr/>
          <p:nvPr/>
        </p:nvSpPr>
        <p:spPr>
          <a:xfrm>
            <a:off x="8955314" y="2322284"/>
            <a:ext cx="1291770" cy="644863"/>
          </a:xfrm>
          <a:prstGeom prst="wedgeRectCallout">
            <a:avLst>
              <a:gd name="adj1" fmla="val 77282"/>
              <a:gd name="adj2" fmla="val -4458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完了！</a:t>
            </a:r>
            <a:endParaRPr kumimoji="1" lang="en-US" altLang="ja-JP" b="1" dirty="0">
              <a:solidFill>
                <a:srgbClr val="FF0000"/>
              </a:solidFill>
            </a:endParaRPr>
          </a:p>
        </p:txBody>
      </p:sp>
      <p:sp>
        <p:nvSpPr>
          <p:cNvPr id="7" name="円/楕円 8">
            <a:extLst>
              <a:ext uri="{FF2B5EF4-FFF2-40B4-BE49-F238E27FC236}">
                <a16:creationId xmlns:a16="http://schemas.microsoft.com/office/drawing/2014/main" id="{1CA8CB0A-E37B-443D-B035-CD5826D9AF1D}"/>
              </a:ext>
            </a:extLst>
          </p:cNvPr>
          <p:cNvSpPr/>
          <p:nvPr/>
        </p:nvSpPr>
        <p:spPr>
          <a:xfrm>
            <a:off x="10406742" y="1852461"/>
            <a:ext cx="798285" cy="76322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16659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8E5209E-E987-46EF-B351-E25C33DB0B34}"/>
              </a:ext>
            </a:extLst>
          </p:cNvPr>
          <p:cNvPicPr>
            <a:picLocks noChangeAspect="1"/>
          </p:cNvPicPr>
          <p:nvPr/>
        </p:nvPicPr>
        <p:blipFill>
          <a:blip r:embed="rId2"/>
          <a:stretch>
            <a:fillRect/>
          </a:stretch>
        </p:blipFill>
        <p:spPr>
          <a:xfrm>
            <a:off x="1083057" y="815522"/>
            <a:ext cx="10025887" cy="5589021"/>
          </a:xfrm>
          <a:prstGeom prst="rect">
            <a:avLst/>
          </a:prstGeom>
        </p:spPr>
      </p:pic>
      <p:sp>
        <p:nvSpPr>
          <p:cNvPr id="12" name="コンテンツ プレースホルダー 2">
            <a:extLst>
              <a:ext uri="{FF2B5EF4-FFF2-40B4-BE49-F238E27FC236}">
                <a16:creationId xmlns:a16="http://schemas.microsoft.com/office/drawing/2014/main" id="{DC2208E6-09BF-44CC-B4B3-8E489864ADCA}"/>
              </a:ext>
            </a:extLst>
          </p:cNvPr>
          <p:cNvSpPr txBox="1">
            <a:spLocks/>
          </p:cNvSpPr>
          <p:nvPr/>
        </p:nvSpPr>
        <p:spPr>
          <a:xfrm>
            <a:off x="838200" y="317500"/>
            <a:ext cx="1051560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Azure IoT Hub </a:t>
            </a:r>
            <a:r>
              <a:rPr lang="ja-JP" altLang="en-US" dirty="0"/>
              <a:t>の編集</a:t>
            </a:r>
          </a:p>
        </p:txBody>
      </p:sp>
      <p:sp>
        <p:nvSpPr>
          <p:cNvPr id="5" name="吹き出し: 四角形 4">
            <a:extLst>
              <a:ext uri="{FF2B5EF4-FFF2-40B4-BE49-F238E27FC236}">
                <a16:creationId xmlns:a16="http://schemas.microsoft.com/office/drawing/2014/main" id="{0DBFD390-EB62-4F2C-84E1-6172BB45E660}"/>
              </a:ext>
            </a:extLst>
          </p:cNvPr>
          <p:cNvSpPr/>
          <p:nvPr/>
        </p:nvSpPr>
        <p:spPr>
          <a:xfrm>
            <a:off x="4823914" y="4705736"/>
            <a:ext cx="1544936" cy="406400"/>
          </a:xfrm>
          <a:prstGeom prst="wedgeRectCallout">
            <a:avLst>
              <a:gd name="adj1" fmla="val -48256"/>
              <a:gd name="adj2" fmla="val -81733"/>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ダブルクリック</a:t>
            </a:r>
          </a:p>
        </p:txBody>
      </p:sp>
      <p:sp>
        <p:nvSpPr>
          <p:cNvPr id="6" name="円/楕円 8">
            <a:extLst>
              <a:ext uri="{FF2B5EF4-FFF2-40B4-BE49-F238E27FC236}">
                <a16:creationId xmlns:a16="http://schemas.microsoft.com/office/drawing/2014/main" id="{F7D6C783-E981-4844-B89B-7EC36E91CE1F}"/>
              </a:ext>
            </a:extLst>
          </p:cNvPr>
          <p:cNvSpPr/>
          <p:nvPr/>
        </p:nvSpPr>
        <p:spPr>
          <a:xfrm>
            <a:off x="3988434" y="3957024"/>
            <a:ext cx="1544936" cy="550160"/>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071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208190DF-DFDA-4ECA-8F1A-09D989FE678A}"/>
              </a:ext>
            </a:extLst>
          </p:cNvPr>
          <p:cNvPicPr>
            <a:picLocks noChangeAspect="1"/>
          </p:cNvPicPr>
          <p:nvPr/>
        </p:nvPicPr>
        <p:blipFill rotWithShape="1">
          <a:blip r:embed="rId2"/>
          <a:srcRect l="63029" t="16832" b="45773"/>
          <a:stretch/>
        </p:blipFill>
        <p:spPr>
          <a:xfrm>
            <a:off x="1100736" y="1223968"/>
            <a:ext cx="7213827" cy="4067629"/>
          </a:xfrm>
          <a:prstGeom prst="rect">
            <a:avLst/>
          </a:prstGeom>
        </p:spPr>
      </p:pic>
      <p:sp>
        <p:nvSpPr>
          <p:cNvPr id="10" name="吹き出し: 四角形 9">
            <a:extLst>
              <a:ext uri="{FF2B5EF4-FFF2-40B4-BE49-F238E27FC236}">
                <a16:creationId xmlns:a16="http://schemas.microsoft.com/office/drawing/2014/main" id="{3737BD8C-A316-4881-A9E3-3DBB9857CA6F}"/>
              </a:ext>
            </a:extLst>
          </p:cNvPr>
          <p:cNvSpPr/>
          <p:nvPr/>
        </p:nvSpPr>
        <p:spPr>
          <a:xfrm>
            <a:off x="8063621" y="3856229"/>
            <a:ext cx="1750786" cy="644863"/>
          </a:xfrm>
          <a:prstGeom prst="wedgeRectCallout">
            <a:avLst>
              <a:gd name="adj1" fmla="val -102614"/>
              <a:gd name="adj2" fmla="val 7020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a:t>
            </a:r>
            <a:r>
              <a:rPr kumimoji="1" lang="en-US" altLang="ja-JP" b="1" dirty="0" err="1">
                <a:solidFill>
                  <a:srgbClr val="FF0000"/>
                </a:solidFill>
              </a:rPr>
              <a:t>HostName</a:t>
            </a:r>
            <a:endParaRPr kumimoji="1" lang="en-US" altLang="ja-JP" b="1" dirty="0">
              <a:solidFill>
                <a:srgbClr val="FF0000"/>
              </a:solidFill>
            </a:endParaRPr>
          </a:p>
          <a:p>
            <a:pPr algn="ctr"/>
            <a:r>
              <a:rPr kumimoji="1" lang="ja-JP" altLang="en-US" b="1" dirty="0">
                <a:solidFill>
                  <a:srgbClr val="FF0000"/>
                </a:solidFill>
              </a:rPr>
              <a:t>を設定する</a:t>
            </a:r>
            <a:endParaRPr kumimoji="1" lang="en-US" altLang="ja-JP" b="1" dirty="0">
              <a:solidFill>
                <a:srgbClr val="FF0000"/>
              </a:solidFill>
            </a:endParaRPr>
          </a:p>
        </p:txBody>
      </p:sp>
      <p:sp>
        <p:nvSpPr>
          <p:cNvPr id="5" name="コンテンツ プレースホルダー 2">
            <a:extLst>
              <a:ext uri="{FF2B5EF4-FFF2-40B4-BE49-F238E27FC236}">
                <a16:creationId xmlns:a16="http://schemas.microsoft.com/office/drawing/2014/main" id="{E1AE902B-1AD6-41EC-93D0-85AF324AC84E}"/>
              </a:ext>
            </a:extLst>
          </p:cNvPr>
          <p:cNvSpPr txBox="1">
            <a:spLocks/>
          </p:cNvSpPr>
          <p:nvPr/>
        </p:nvSpPr>
        <p:spPr>
          <a:xfrm>
            <a:off x="701225" y="358584"/>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(6) </a:t>
            </a:r>
            <a:r>
              <a:rPr lang="en-US" altLang="ja-JP" dirty="0" err="1"/>
              <a:t>HostName</a:t>
            </a:r>
            <a:r>
              <a:rPr lang="ja-JP" altLang="en-US" dirty="0"/>
              <a:t>を自分の </a:t>
            </a:r>
            <a:r>
              <a:rPr lang="en-US" altLang="ja-JP" dirty="0"/>
              <a:t>Azure </a:t>
            </a:r>
            <a:r>
              <a:rPr lang="ja-JP" altLang="en-US" dirty="0"/>
              <a:t>アカウントの </a:t>
            </a:r>
            <a:r>
              <a:rPr lang="en-US" altLang="ja-JP" dirty="0" err="1"/>
              <a:t>IoTHub</a:t>
            </a:r>
            <a:r>
              <a:rPr lang="ja-JP" altLang="en-US" dirty="0"/>
              <a:t>に置き換えます</a:t>
            </a:r>
          </a:p>
        </p:txBody>
      </p:sp>
      <p:grpSp>
        <p:nvGrpSpPr>
          <p:cNvPr id="3" name="グループ化 2">
            <a:extLst>
              <a:ext uri="{FF2B5EF4-FFF2-40B4-BE49-F238E27FC236}">
                <a16:creationId xmlns:a16="http://schemas.microsoft.com/office/drawing/2014/main" id="{B0DAD8F5-01D9-486E-AE75-FFF6903FAEB5}"/>
              </a:ext>
            </a:extLst>
          </p:cNvPr>
          <p:cNvGrpSpPr/>
          <p:nvPr/>
        </p:nvGrpSpPr>
        <p:grpSpPr>
          <a:xfrm>
            <a:off x="3546024" y="5457181"/>
            <a:ext cx="5394775" cy="1067636"/>
            <a:chOff x="701225" y="5411143"/>
            <a:chExt cx="5394775" cy="1067636"/>
          </a:xfrm>
        </p:grpSpPr>
        <p:sp>
          <p:nvSpPr>
            <p:cNvPr id="7" name="吹き出し: 四角形 6">
              <a:extLst>
                <a:ext uri="{FF2B5EF4-FFF2-40B4-BE49-F238E27FC236}">
                  <a16:creationId xmlns:a16="http://schemas.microsoft.com/office/drawing/2014/main" id="{01C7BD4C-EEA1-4ADF-AEDA-DABB538F0EDD}"/>
                </a:ext>
              </a:extLst>
            </p:cNvPr>
            <p:cNvSpPr/>
            <p:nvPr/>
          </p:nvSpPr>
          <p:spPr>
            <a:xfrm>
              <a:off x="701225" y="5411143"/>
              <a:ext cx="5394775" cy="1067636"/>
            </a:xfrm>
            <a:prstGeom prst="wedgeRectCallout">
              <a:avLst>
                <a:gd name="adj1" fmla="val -26684"/>
                <a:gd name="adj2" fmla="val -77500"/>
              </a:avLst>
            </a:prstGeom>
            <a:solidFill>
              <a:schemeClr val="bg1">
                <a:lumMod val="9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02DEF452-A1A9-43BA-860D-A8627833418D}"/>
                </a:ext>
              </a:extLst>
            </p:cNvPr>
            <p:cNvPicPr>
              <a:picLocks noChangeAspect="1"/>
            </p:cNvPicPr>
            <p:nvPr/>
          </p:nvPicPr>
          <p:blipFill rotWithShape="1">
            <a:blip r:embed="rId3"/>
            <a:srcRect l="14624" t="42003" r="67640" b="51793"/>
            <a:stretch/>
          </p:blipFill>
          <p:spPr>
            <a:xfrm>
              <a:off x="1020924" y="5552329"/>
              <a:ext cx="4781163" cy="785263"/>
            </a:xfrm>
            <a:prstGeom prst="rect">
              <a:avLst/>
            </a:prstGeom>
          </p:spPr>
        </p:pic>
      </p:grpSp>
    </p:spTree>
    <p:extLst>
      <p:ext uri="{BB962C8B-B14F-4D97-AF65-F5344CB8AC3E}">
        <p14:creationId xmlns:p14="http://schemas.microsoft.com/office/powerpoint/2010/main" val="15239626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378D0B0-2F53-43FE-BDD0-DF7828D34FA8}"/>
              </a:ext>
            </a:extLst>
          </p:cNvPr>
          <p:cNvPicPr>
            <a:picLocks noChangeAspect="1"/>
          </p:cNvPicPr>
          <p:nvPr/>
        </p:nvPicPr>
        <p:blipFill>
          <a:blip r:embed="rId2"/>
          <a:stretch>
            <a:fillRect/>
          </a:stretch>
        </p:blipFill>
        <p:spPr>
          <a:xfrm>
            <a:off x="1083057" y="815522"/>
            <a:ext cx="10025887" cy="5589021"/>
          </a:xfrm>
          <a:prstGeom prst="rect">
            <a:avLst/>
          </a:prstGeom>
        </p:spPr>
      </p:pic>
      <p:sp>
        <p:nvSpPr>
          <p:cNvPr id="5" name="コンテンツ プレースホルダー 2">
            <a:extLst>
              <a:ext uri="{FF2B5EF4-FFF2-40B4-BE49-F238E27FC236}">
                <a16:creationId xmlns:a16="http://schemas.microsoft.com/office/drawing/2014/main" id="{B3BEE3B0-9F86-4730-8C9E-C7549CBFD762}"/>
              </a:ext>
            </a:extLst>
          </p:cNvPr>
          <p:cNvSpPr txBox="1">
            <a:spLocks/>
          </p:cNvSpPr>
          <p:nvPr/>
        </p:nvSpPr>
        <p:spPr>
          <a:xfrm>
            <a:off x="838200" y="317500"/>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(7) </a:t>
            </a:r>
            <a:r>
              <a:rPr lang="ja-JP" altLang="en-US" dirty="0"/>
              <a:t>完了</a:t>
            </a:r>
          </a:p>
        </p:txBody>
      </p:sp>
      <p:sp>
        <p:nvSpPr>
          <p:cNvPr id="6" name="吹き出し: 四角形 5">
            <a:extLst>
              <a:ext uri="{FF2B5EF4-FFF2-40B4-BE49-F238E27FC236}">
                <a16:creationId xmlns:a16="http://schemas.microsoft.com/office/drawing/2014/main" id="{F367E121-12E5-4564-BEBA-4FEE70D0C3DA}"/>
              </a:ext>
            </a:extLst>
          </p:cNvPr>
          <p:cNvSpPr/>
          <p:nvPr/>
        </p:nvSpPr>
        <p:spPr>
          <a:xfrm>
            <a:off x="8839200" y="2206169"/>
            <a:ext cx="1291770" cy="644863"/>
          </a:xfrm>
          <a:prstGeom prst="wedgeRectCallout">
            <a:avLst>
              <a:gd name="adj1" fmla="val 77282"/>
              <a:gd name="adj2" fmla="val -4458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完了！</a:t>
            </a:r>
            <a:endParaRPr kumimoji="1" lang="en-US" altLang="ja-JP" b="1" dirty="0">
              <a:solidFill>
                <a:srgbClr val="FF0000"/>
              </a:solidFill>
            </a:endParaRPr>
          </a:p>
        </p:txBody>
      </p:sp>
      <p:sp>
        <p:nvSpPr>
          <p:cNvPr id="7" name="円/楕円 8">
            <a:extLst>
              <a:ext uri="{FF2B5EF4-FFF2-40B4-BE49-F238E27FC236}">
                <a16:creationId xmlns:a16="http://schemas.microsoft.com/office/drawing/2014/main" id="{E425A36C-671D-4A43-B60D-148D5DC783E1}"/>
              </a:ext>
            </a:extLst>
          </p:cNvPr>
          <p:cNvSpPr/>
          <p:nvPr/>
        </p:nvSpPr>
        <p:spPr>
          <a:xfrm>
            <a:off x="10377714" y="1779891"/>
            <a:ext cx="798285" cy="76322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121304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1F6968D-EBA8-4BCE-9261-752BC92FC266}"/>
              </a:ext>
            </a:extLst>
          </p:cNvPr>
          <p:cNvSpPr txBox="1">
            <a:spLocks/>
          </p:cNvSpPr>
          <p:nvPr/>
        </p:nvSpPr>
        <p:spPr>
          <a:xfrm>
            <a:off x="838200" y="365125"/>
            <a:ext cx="10515600" cy="923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600" dirty="0">
                <a:latin typeface="+mn-ea"/>
              </a:rPr>
              <a:t>10-4 </a:t>
            </a:r>
            <a:r>
              <a:rPr lang="ja-JP" altLang="en-US" sz="3600" dirty="0">
                <a:latin typeface="+mn-ea"/>
              </a:rPr>
              <a:t>動作確認</a:t>
            </a:r>
            <a:endParaRPr lang="en-US" altLang="ja-JP" sz="3600" dirty="0">
              <a:latin typeface="+mn-ea"/>
            </a:endParaRPr>
          </a:p>
        </p:txBody>
      </p:sp>
      <p:sp>
        <p:nvSpPr>
          <p:cNvPr id="5" name="コンテンツ プレースホルダー 2">
            <a:extLst>
              <a:ext uri="{FF2B5EF4-FFF2-40B4-BE49-F238E27FC236}">
                <a16:creationId xmlns:a16="http://schemas.microsoft.com/office/drawing/2014/main" id="{C73B54CC-8545-4B2E-B235-6881599D6EA4}"/>
              </a:ext>
            </a:extLst>
          </p:cNvPr>
          <p:cNvSpPr txBox="1">
            <a:spLocks/>
          </p:cNvSpPr>
          <p:nvPr/>
        </p:nvSpPr>
        <p:spPr>
          <a:xfrm>
            <a:off x="838200" y="1288149"/>
            <a:ext cx="11334750" cy="4888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(1) Azure  </a:t>
            </a:r>
            <a:r>
              <a:rPr lang="ja-JP" altLang="en-US" dirty="0"/>
              <a:t>のストレージを確認してみよう！</a:t>
            </a:r>
          </a:p>
        </p:txBody>
      </p:sp>
      <p:pic>
        <p:nvPicPr>
          <p:cNvPr id="6" name="図 5">
            <a:extLst>
              <a:ext uri="{FF2B5EF4-FFF2-40B4-BE49-F238E27FC236}">
                <a16:creationId xmlns:a16="http://schemas.microsoft.com/office/drawing/2014/main" id="{E33B0CC3-976E-4338-81CE-11AFC497286F}"/>
              </a:ext>
            </a:extLst>
          </p:cNvPr>
          <p:cNvPicPr>
            <a:picLocks noChangeAspect="1"/>
          </p:cNvPicPr>
          <p:nvPr/>
        </p:nvPicPr>
        <p:blipFill>
          <a:blip r:embed="rId2"/>
          <a:stretch>
            <a:fillRect/>
          </a:stretch>
        </p:blipFill>
        <p:spPr>
          <a:xfrm>
            <a:off x="1119162" y="1948303"/>
            <a:ext cx="9953675" cy="4678590"/>
          </a:xfrm>
          <a:prstGeom prst="rect">
            <a:avLst/>
          </a:prstGeom>
        </p:spPr>
      </p:pic>
    </p:spTree>
    <p:extLst>
      <p:ext uri="{BB962C8B-B14F-4D97-AF65-F5344CB8AC3E}">
        <p14:creationId xmlns:p14="http://schemas.microsoft.com/office/powerpoint/2010/main" val="35338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2159000" y="4767217"/>
            <a:ext cx="9688723" cy="1787753"/>
            <a:chOff x="1247982" y="4353631"/>
            <a:chExt cx="9688723" cy="1787753"/>
          </a:xfrm>
        </p:grpSpPr>
        <p:sp>
          <p:nvSpPr>
            <p:cNvPr id="5" name="テキスト ボックス 4"/>
            <p:cNvSpPr txBox="1"/>
            <p:nvPr/>
          </p:nvSpPr>
          <p:spPr>
            <a:xfrm>
              <a:off x="1247982" y="5245368"/>
              <a:ext cx="9688723" cy="369332"/>
            </a:xfrm>
            <a:prstGeom prst="rect">
              <a:avLst/>
            </a:prstGeom>
            <a:solidFill>
              <a:schemeClr val="bg1"/>
            </a:solidFill>
            <a:ln>
              <a:solidFill>
                <a:schemeClr val="tx1"/>
              </a:solidFill>
            </a:ln>
          </p:spPr>
          <p:txBody>
            <a:bodyPr wrap="square" rtlCol="0">
              <a:spAutoFit/>
            </a:bodyPr>
            <a:lstStyle/>
            <a:p>
              <a:r>
                <a:rPr lang="en-US" dirty="0">
                  <a:hlinkClick r:id="rId3"/>
                </a:rPr>
                <a:t>https://github.com/stm32duino/BoardManagerFiles/raw/master/STM32/package_stm_index.json</a:t>
              </a:r>
              <a:endParaRPr lang="en-US" dirty="0"/>
            </a:p>
          </p:txBody>
        </p:sp>
        <p:cxnSp>
          <p:nvCxnSpPr>
            <p:cNvPr id="8" name="直線矢印コネクタ 7"/>
            <p:cNvCxnSpPr>
              <a:cxnSpLocks/>
            </p:cNvCxnSpPr>
            <p:nvPr/>
          </p:nvCxnSpPr>
          <p:spPr>
            <a:xfrm flipV="1">
              <a:off x="7267074" y="4559968"/>
              <a:ext cx="0" cy="685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140</a:t>
            </a:fld>
            <a:endParaRPr kumimoji="1" lang="ja-JP" altLang="en-US"/>
          </a:p>
        </p:txBody>
      </p:sp>
      <p:sp>
        <p:nvSpPr>
          <p:cNvPr id="5" name="コンテンツ プレースホルダー 2">
            <a:extLst>
              <a:ext uri="{FF2B5EF4-FFF2-40B4-BE49-F238E27FC236}">
                <a16:creationId xmlns:a16="http://schemas.microsoft.com/office/drawing/2014/main" id="{4C2F646E-F4A6-413D-924C-3CE9490CD5A5}"/>
              </a:ext>
            </a:extLst>
          </p:cNvPr>
          <p:cNvSpPr txBox="1">
            <a:spLocks/>
          </p:cNvSpPr>
          <p:nvPr/>
        </p:nvSpPr>
        <p:spPr>
          <a:xfrm>
            <a:off x="838200" y="317500"/>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(2) Blob </a:t>
            </a:r>
            <a:r>
              <a:rPr lang="ja-JP" altLang="en-US" dirty="0"/>
              <a:t>の中に日付ごとに格納されます</a:t>
            </a:r>
          </a:p>
        </p:txBody>
      </p:sp>
      <p:pic>
        <p:nvPicPr>
          <p:cNvPr id="6" name="図 5">
            <a:extLst>
              <a:ext uri="{FF2B5EF4-FFF2-40B4-BE49-F238E27FC236}">
                <a16:creationId xmlns:a16="http://schemas.microsoft.com/office/drawing/2014/main" id="{978B1428-7BB0-4B7F-A7A9-5934C6C684EE}"/>
              </a:ext>
            </a:extLst>
          </p:cNvPr>
          <p:cNvPicPr>
            <a:picLocks noChangeAspect="1"/>
          </p:cNvPicPr>
          <p:nvPr/>
        </p:nvPicPr>
        <p:blipFill>
          <a:blip r:embed="rId2"/>
          <a:stretch>
            <a:fillRect/>
          </a:stretch>
        </p:blipFill>
        <p:spPr>
          <a:xfrm>
            <a:off x="437875" y="1010995"/>
            <a:ext cx="11359619" cy="5345355"/>
          </a:xfrm>
          <a:prstGeom prst="rect">
            <a:avLst/>
          </a:prstGeom>
        </p:spPr>
      </p:pic>
      <p:sp>
        <p:nvSpPr>
          <p:cNvPr id="8" name="角丸四角形 12">
            <a:extLst>
              <a:ext uri="{FF2B5EF4-FFF2-40B4-BE49-F238E27FC236}">
                <a16:creationId xmlns:a16="http://schemas.microsoft.com/office/drawing/2014/main" id="{76C09A46-7650-4170-A559-D644E2229ACA}"/>
              </a:ext>
            </a:extLst>
          </p:cNvPr>
          <p:cNvSpPr/>
          <p:nvPr/>
        </p:nvSpPr>
        <p:spPr>
          <a:xfrm>
            <a:off x="3904344" y="4179557"/>
            <a:ext cx="2293082" cy="85746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57677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EF0931AB-17EB-4196-83BC-D15153D513C6}"/>
              </a:ext>
            </a:extLst>
          </p:cNvPr>
          <p:cNvPicPr>
            <a:picLocks noChangeAspect="1"/>
          </p:cNvPicPr>
          <p:nvPr/>
        </p:nvPicPr>
        <p:blipFill>
          <a:blip r:embed="rId2"/>
          <a:stretch>
            <a:fillRect/>
          </a:stretch>
        </p:blipFill>
        <p:spPr>
          <a:xfrm>
            <a:off x="669289" y="1146163"/>
            <a:ext cx="10815021" cy="5345355"/>
          </a:xfrm>
          <a:prstGeom prst="rect">
            <a:avLst/>
          </a:prstGeom>
        </p:spPr>
      </p:pic>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141</a:t>
            </a:fld>
            <a:endParaRPr kumimoji="1" lang="ja-JP" altLang="en-US"/>
          </a:p>
        </p:txBody>
      </p:sp>
      <p:sp>
        <p:nvSpPr>
          <p:cNvPr id="5" name="コンテンツ プレースホルダー 2">
            <a:extLst>
              <a:ext uri="{FF2B5EF4-FFF2-40B4-BE49-F238E27FC236}">
                <a16:creationId xmlns:a16="http://schemas.microsoft.com/office/drawing/2014/main" id="{4C2F646E-F4A6-413D-924C-3CE9490CD5A5}"/>
              </a:ext>
            </a:extLst>
          </p:cNvPr>
          <p:cNvSpPr txBox="1">
            <a:spLocks/>
          </p:cNvSpPr>
          <p:nvPr/>
        </p:nvSpPr>
        <p:spPr>
          <a:xfrm>
            <a:off x="838200" y="317500"/>
            <a:ext cx="11334750" cy="5859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t>(3)</a:t>
            </a:r>
            <a:r>
              <a:rPr lang="ja-JP" altLang="en-US" dirty="0"/>
              <a:t> データの中を確認してみましょう</a:t>
            </a:r>
          </a:p>
        </p:txBody>
      </p:sp>
      <p:sp>
        <p:nvSpPr>
          <p:cNvPr id="8" name="角丸四角形 12">
            <a:extLst>
              <a:ext uri="{FF2B5EF4-FFF2-40B4-BE49-F238E27FC236}">
                <a16:creationId xmlns:a16="http://schemas.microsoft.com/office/drawing/2014/main" id="{76C09A46-7650-4170-A559-D644E2229ACA}"/>
              </a:ext>
            </a:extLst>
          </p:cNvPr>
          <p:cNvSpPr/>
          <p:nvPr/>
        </p:nvSpPr>
        <p:spPr>
          <a:xfrm>
            <a:off x="5950857" y="2571537"/>
            <a:ext cx="5571853" cy="49097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10490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en-US" altLang="ja-JP"/>
                        <a:t>STM32</a:t>
                      </a:r>
                      <a:r>
                        <a:rPr kumimoji="1" lang="ja-JP" altLang="en-US"/>
                        <a:t>の</a:t>
                      </a:r>
                      <a:r>
                        <a:rPr kumimoji="1" lang="ja-JP" altLang="en-US" dirty="0"/>
                        <a:t>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en-US" altLang="ja-JP"/>
                        <a:t>STM32</a:t>
                      </a:r>
                      <a:r>
                        <a:rPr kumimoji="1" lang="ja-JP" altLang="en-US"/>
                        <a:t>の</a:t>
                      </a:r>
                      <a:r>
                        <a:rPr kumimoji="1" lang="ja-JP" altLang="en-US" dirty="0"/>
                        <a:t>レイアウト図</a:t>
                      </a:r>
                    </a:p>
                  </a:txBody>
                  <a:tcPr/>
                </a:tc>
                <a:tc>
                  <a:txBody>
                    <a:bodyPr/>
                    <a:lstStyle/>
                    <a:p>
                      <a:r>
                        <a:rPr kumimoji="1" lang="en-US" altLang="ja-JP"/>
                        <a:t>STM32</a:t>
                      </a:r>
                      <a:r>
                        <a:rPr kumimoji="1" lang="ja-JP" altLang="en-US"/>
                        <a:t>を</a:t>
                      </a:r>
                      <a:r>
                        <a:rPr kumimoji="1" lang="ja-JP" altLang="en-US" dirty="0"/>
                        <a:t>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a:extLst>
              <a:ext uri="{FF2B5EF4-FFF2-40B4-BE49-F238E27FC236}">
                <a16:creationId xmlns:a16="http://schemas.microsoft.com/office/drawing/2014/main" id="{2BBFF529-B8BF-4D82-9F1F-690CEBCF4070}"/>
              </a:ext>
            </a:extLst>
          </p:cNvPr>
          <p:cNvSpPr/>
          <p:nvPr/>
        </p:nvSpPr>
        <p:spPr>
          <a:xfrm>
            <a:off x="0" y="523283"/>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E81C126E-A029-4668-AF5C-87656114D541}"/>
              </a:ext>
            </a:extLst>
          </p:cNvPr>
          <p:cNvGrpSpPr/>
          <p:nvPr/>
        </p:nvGrpSpPr>
        <p:grpSpPr>
          <a:xfrm>
            <a:off x="1883355" y="1325621"/>
            <a:ext cx="6868762" cy="5010132"/>
            <a:chOff x="264695" y="577515"/>
            <a:chExt cx="4981073" cy="3753854"/>
          </a:xfrm>
        </p:grpSpPr>
        <p:pic>
          <p:nvPicPr>
            <p:cNvPr id="26" name="図 25">
              <a:extLst>
                <a:ext uri="{FF2B5EF4-FFF2-40B4-BE49-F238E27FC236}">
                  <a16:creationId xmlns:a16="http://schemas.microsoft.com/office/drawing/2014/main" id="{2B600AE4-E93F-4C89-8641-C3BA5BD4247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28" name="角丸四角形 4">
              <a:extLst>
                <a:ext uri="{FF2B5EF4-FFF2-40B4-BE49-F238E27FC236}">
                  <a16:creationId xmlns:a16="http://schemas.microsoft.com/office/drawing/2014/main" id="{B44661EB-C49A-41C0-9A28-9ED48F1DCC82}"/>
                </a:ext>
              </a:extLst>
            </p:cNvPr>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5">
              <a:extLst>
                <a:ext uri="{FF2B5EF4-FFF2-40B4-BE49-F238E27FC236}">
                  <a16:creationId xmlns:a16="http://schemas.microsoft.com/office/drawing/2014/main" id="{E532F5A3-1D82-46B0-82E3-78461B91F063}"/>
                </a:ext>
              </a:extLst>
            </p:cNvPr>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6">
              <a:extLst>
                <a:ext uri="{FF2B5EF4-FFF2-40B4-BE49-F238E27FC236}">
                  <a16:creationId xmlns:a16="http://schemas.microsoft.com/office/drawing/2014/main" id="{E38644E1-B540-4EA8-93BC-E5884EFC14F5}"/>
                </a:ext>
              </a:extLst>
            </p:cNvPr>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grpSp>
        <p:nvGrpSpPr>
          <p:cNvPr id="31" name="グループ化 30">
            <a:extLst>
              <a:ext uri="{FF2B5EF4-FFF2-40B4-BE49-F238E27FC236}">
                <a16:creationId xmlns:a16="http://schemas.microsoft.com/office/drawing/2014/main" id="{32E28AAD-47E3-4084-89AC-0D5004429E25}"/>
              </a:ext>
            </a:extLst>
          </p:cNvPr>
          <p:cNvGrpSpPr/>
          <p:nvPr/>
        </p:nvGrpSpPr>
        <p:grpSpPr>
          <a:xfrm>
            <a:off x="1927932" y="1254373"/>
            <a:ext cx="8850027" cy="5152627"/>
            <a:chOff x="6371690" y="4006279"/>
            <a:chExt cx="6003758" cy="3380874"/>
          </a:xfrm>
        </p:grpSpPr>
        <p:pic>
          <p:nvPicPr>
            <p:cNvPr id="32" name="図 31">
              <a:extLst>
                <a:ext uri="{FF2B5EF4-FFF2-40B4-BE49-F238E27FC236}">
                  <a16:creationId xmlns:a16="http://schemas.microsoft.com/office/drawing/2014/main" id="{E16B0F21-BAF9-4162-A592-B2254A99CA1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71690" y="4006279"/>
              <a:ext cx="6003758" cy="3380874"/>
            </a:xfrm>
            <a:prstGeom prst="rect">
              <a:avLst/>
            </a:prstGeom>
          </p:spPr>
        </p:pic>
        <p:sp>
          <p:nvSpPr>
            <p:cNvPr id="33" name="角丸四角形 8">
              <a:extLst>
                <a:ext uri="{FF2B5EF4-FFF2-40B4-BE49-F238E27FC236}">
                  <a16:creationId xmlns:a16="http://schemas.microsoft.com/office/drawing/2014/main" id="{15ACCFF4-0779-495D-9130-60501D8629DD}"/>
                </a:ext>
              </a:extLst>
            </p:cNvPr>
            <p:cNvSpPr/>
            <p:nvPr/>
          </p:nvSpPr>
          <p:spPr>
            <a:xfrm>
              <a:off x="6664394" y="511743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角丸四角形 10">
              <a:extLst>
                <a:ext uri="{FF2B5EF4-FFF2-40B4-BE49-F238E27FC236}">
                  <a16:creationId xmlns:a16="http://schemas.microsoft.com/office/drawing/2014/main" id="{407FA594-8D6E-44F6-A988-F711B773DEED}"/>
                </a:ext>
              </a:extLst>
            </p:cNvPr>
            <p:cNvSpPr/>
            <p:nvPr/>
          </p:nvSpPr>
          <p:spPr>
            <a:xfrm>
              <a:off x="7534677" y="430981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C2F4CBFB-7793-4156-9A0D-D3E66AC5BBA7}"/>
              </a:ext>
            </a:extLst>
          </p:cNvPr>
          <p:cNvGrpSpPr/>
          <p:nvPr/>
        </p:nvGrpSpPr>
        <p:grpSpPr>
          <a:xfrm>
            <a:off x="1885943" y="1211141"/>
            <a:ext cx="8792857" cy="5010132"/>
            <a:chOff x="6333275" y="603330"/>
            <a:chExt cx="5171359" cy="2919002"/>
          </a:xfrm>
        </p:grpSpPr>
        <p:pic>
          <p:nvPicPr>
            <p:cNvPr id="36" name="図 35">
              <a:extLst>
                <a:ext uri="{FF2B5EF4-FFF2-40B4-BE49-F238E27FC236}">
                  <a16:creationId xmlns:a16="http://schemas.microsoft.com/office/drawing/2014/main" id="{5D251FD0-35D2-4C4D-9C15-649C4704B385}"/>
                </a:ext>
              </a:extLst>
            </p:cNvPr>
            <p:cNvPicPr>
              <a:picLocks noChangeAspect="1"/>
            </p:cNvPicPr>
            <p:nvPr/>
          </p:nvPicPr>
          <p:blipFill>
            <a:blip r:embed="rId5"/>
            <a:stretch>
              <a:fillRect/>
            </a:stretch>
          </p:blipFill>
          <p:spPr>
            <a:xfrm>
              <a:off x="6333275" y="603330"/>
              <a:ext cx="5171359" cy="2919002"/>
            </a:xfrm>
            <a:prstGeom prst="rect">
              <a:avLst/>
            </a:prstGeom>
          </p:spPr>
        </p:pic>
        <p:sp>
          <p:nvSpPr>
            <p:cNvPr id="37" name="角丸四角形 17">
              <a:extLst>
                <a:ext uri="{FF2B5EF4-FFF2-40B4-BE49-F238E27FC236}">
                  <a16:creationId xmlns:a16="http://schemas.microsoft.com/office/drawing/2014/main" id="{035DA105-E54E-4427-9E14-FA015A818480}"/>
                </a:ext>
              </a:extLst>
            </p:cNvPr>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2968DE43-56FC-4F66-BF76-7E3972CC8411}"/>
              </a:ext>
            </a:extLst>
          </p:cNvPr>
          <p:cNvGrpSpPr/>
          <p:nvPr/>
        </p:nvGrpSpPr>
        <p:grpSpPr>
          <a:xfrm>
            <a:off x="1907371" y="1249755"/>
            <a:ext cx="8847915" cy="5010132"/>
            <a:chOff x="6438138" y="3830687"/>
            <a:chExt cx="4343804" cy="2459679"/>
          </a:xfrm>
        </p:grpSpPr>
        <p:pic>
          <p:nvPicPr>
            <p:cNvPr id="39" name="図 38">
              <a:extLst>
                <a:ext uri="{FF2B5EF4-FFF2-40B4-BE49-F238E27FC236}">
                  <a16:creationId xmlns:a16="http://schemas.microsoft.com/office/drawing/2014/main" id="{62612E60-0288-471B-BF20-8BE75B777130}"/>
                </a:ext>
              </a:extLst>
            </p:cNvPr>
            <p:cNvPicPr>
              <a:picLocks noChangeAspect="1"/>
            </p:cNvPicPr>
            <p:nvPr/>
          </p:nvPicPr>
          <p:blipFill>
            <a:blip r:embed="rId4"/>
            <a:stretch>
              <a:fillRect/>
            </a:stretch>
          </p:blipFill>
          <p:spPr>
            <a:xfrm>
              <a:off x="6438138" y="3830687"/>
              <a:ext cx="4343804" cy="2459679"/>
            </a:xfrm>
            <a:prstGeom prst="rect">
              <a:avLst/>
            </a:prstGeom>
          </p:spPr>
        </p:pic>
        <p:sp>
          <p:nvSpPr>
            <p:cNvPr id="40" name="角丸四角形 21">
              <a:extLst>
                <a:ext uri="{FF2B5EF4-FFF2-40B4-BE49-F238E27FC236}">
                  <a16:creationId xmlns:a16="http://schemas.microsoft.com/office/drawing/2014/main" id="{84E6ABF1-3C87-470F-A5A7-BA75D6328AE1}"/>
                </a:ext>
              </a:extLst>
            </p:cNvPr>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直線コネクタ 40">
              <a:extLst>
                <a:ext uri="{FF2B5EF4-FFF2-40B4-BE49-F238E27FC236}">
                  <a16:creationId xmlns:a16="http://schemas.microsoft.com/office/drawing/2014/main" id="{31963E4F-0AAE-4512-A792-1E2673DE307A}"/>
                </a:ext>
              </a:extLst>
            </p:cNvPr>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1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
        <p:nvSpPr>
          <p:cNvPr id="23" name="正方形/長方形 22">
            <a:extLst>
              <a:ext uri="{FF2B5EF4-FFF2-40B4-BE49-F238E27FC236}">
                <a16:creationId xmlns:a16="http://schemas.microsoft.com/office/drawing/2014/main" id="{C0E60181-126D-4843-BE3B-845B7AC75377}"/>
              </a:ext>
            </a:extLst>
          </p:cNvPr>
          <p:cNvSpPr/>
          <p:nvPr/>
        </p:nvSpPr>
        <p:spPr>
          <a:xfrm>
            <a:off x="6001" y="573139"/>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A342EF51-2537-412A-9CC0-6D780090AE29}"/>
              </a:ext>
            </a:extLst>
          </p:cNvPr>
          <p:cNvGrpSpPr/>
          <p:nvPr/>
        </p:nvGrpSpPr>
        <p:grpSpPr>
          <a:xfrm>
            <a:off x="1001036" y="920849"/>
            <a:ext cx="10629900" cy="13363542"/>
            <a:chOff x="409073" y="228599"/>
            <a:chExt cx="5017168" cy="6388769"/>
          </a:xfrm>
        </p:grpSpPr>
        <p:pic>
          <p:nvPicPr>
            <p:cNvPr id="18" name="図 17">
              <a:extLst>
                <a:ext uri="{FF2B5EF4-FFF2-40B4-BE49-F238E27FC236}">
                  <a16:creationId xmlns:a16="http://schemas.microsoft.com/office/drawing/2014/main" id="{EF8CACDB-6772-4212-8597-F6E973AD8DE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19" name="グループ化 18">
              <a:extLst>
                <a:ext uri="{FF2B5EF4-FFF2-40B4-BE49-F238E27FC236}">
                  <a16:creationId xmlns:a16="http://schemas.microsoft.com/office/drawing/2014/main" id="{AB1B9B77-82F0-44D5-A6C3-04F7575D3AF2}"/>
                </a:ext>
              </a:extLst>
            </p:cNvPr>
            <p:cNvGrpSpPr/>
            <p:nvPr/>
          </p:nvGrpSpPr>
          <p:grpSpPr>
            <a:xfrm>
              <a:off x="1299411" y="445168"/>
              <a:ext cx="4126830" cy="6027821"/>
              <a:chOff x="1299411" y="445168"/>
              <a:chExt cx="4126830" cy="6027821"/>
            </a:xfrm>
          </p:grpSpPr>
          <p:sp>
            <p:nvSpPr>
              <p:cNvPr id="20" name="角丸四角形 4">
                <a:extLst>
                  <a:ext uri="{FF2B5EF4-FFF2-40B4-BE49-F238E27FC236}">
                    <a16:creationId xmlns:a16="http://schemas.microsoft.com/office/drawing/2014/main" id="{1801E615-CFE3-4E06-984B-5874DAC54F70}"/>
                  </a:ext>
                </a:extLst>
              </p:cNvPr>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5">
                <a:extLst>
                  <a:ext uri="{FF2B5EF4-FFF2-40B4-BE49-F238E27FC236}">
                    <a16:creationId xmlns:a16="http://schemas.microsoft.com/office/drawing/2014/main" id="{C083BD88-C0F2-453C-8131-C2C8D2BCD228}"/>
                  </a:ext>
                </a:extLst>
              </p:cNvPr>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6">
                <a:extLst>
                  <a:ext uri="{FF2B5EF4-FFF2-40B4-BE49-F238E27FC236}">
                    <a16:creationId xmlns:a16="http://schemas.microsoft.com/office/drawing/2014/main" id="{399F6F2A-1BBD-4DB5-A17F-0131F3E6CEAE}"/>
                  </a:ext>
                </a:extLst>
              </p:cNvPr>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グループ化 23">
            <a:extLst>
              <a:ext uri="{FF2B5EF4-FFF2-40B4-BE49-F238E27FC236}">
                <a16:creationId xmlns:a16="http://schemas.microsoft.com/office/drawing/2014/main" id="{67D35BB7-E950-4B38-BB46-D9F08A4BC6BC}"/>
              </a:ext>
            </a:extLst>
          </p:cNvPr>
          <p:cNvGrpSpPr/>
          <p:nvPr/>
        </p:nvGrpSpPr>
        <p:grpSpPr>
          <a:xfrm>
            <a:off x="258364" y="674427"/>
            <a:ext cx="11756185" cy="10165328"/>
            <a:chOff x="6100010" y="228599"/>
            <a:chExt cx="5245768" cy="4535906"/>
          </a:xfrm>
        </p:grpSpPr>
        <p:pic>
          <p:nvPicPr>
            <p:cNvPr id="25" name="図 24">
              <a:extLst>
                <a:ext uri="{FF2B5EF4-FFF2-40B4-BE49-F238E27FC236}">
                  <a16:creationId xmlns:a16="http://schemas.microsoft.com/office/drawing/2014/main" id="{59BF5F9F-124F-497E-B58F-AF12CEDA535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26" name="角丸四角形 11">
              <a:extLst>
                <a:ext uri="{FF2B5EF4-FFF2-40B4-BE49-F238E27FC236}">
                  <a16:creationId xmlns:a16="http://schemas.microsoft.com/office/drawing/2014/main" id="{D629B101-B8E4-4625-8AF4-7AEB51044B69}"/>
                </a:ext>
              </a:extLst>
            </p:cNvPr>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角丸四角形 12">
              <a:extLst>
                <a:ext uri="{FF2B5EF4-FFF2-40B4-BE49-F238E27FC236}">
                  <a16:creationId xmlns:a16="http://schemas.microsoft.com/office/drawing/2014/main" id="{A2BC4B42-B300-4034-AAB3-3C8C6CFD461E}"/>
                </a:ext>
              </a:extLst>
            </p:cNvPr>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13">
              <a:extLst>
                <a:ext uri="{FF2B5EF4-FFF2-40B4-BE49-F238E27FC236}">
                  <a16:creationId xmlns:a16="http://schemas.microsoft.com/office/drawing/2014/main" id="{003221D7-9F27-4F29-B890-3626A1A8D815}"/>
                </a:ext>
              </a:extLst>
            </p:cNvPr>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5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4167E-6 -4.81481E-6 L 1.04167E-6 -1.12962 " pathEditMode="relative" rAng="0" ptsTypes="AA">
                                      <p:cBhvr>
                                        <p:cTn id="11" dur="2000" fill="hold"/>
                                        <p:tgtEl>
                                          <p:spTgt spid="17"/>
                                        </p:tgtEl>
                                        <p:attrNameLst>
                                          <p:attrName>ppt_x</p:attrName>
                                          <p:attrName>ppt_y</p:attrName>
                                        </p:attrNameLst>
                                      </p:cBhvr>
                                      <p:rCtr x="0" y="-56481"/>
                                    </p:animMotion>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1716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正方形/長方形 26">
            <a:extLst>
              <a:ext uri="{FF2B5EF4-FFF2-40B4-BE49-F238E27FC236}">
                <a16:creationId xmlns:a16="http://schemas.microsoft.com/office/drawing/2014/main" id="{3326646C-A56C-4717-A18D-BDC9E2D9E870}"/>
              </a:ext>
            </a:extLst>
          </p:cNvPr>
          <p:cNvSpPr/>
          <p:nvPr/>
        </p:nvSpPr>
        <p:spPr>
          <a:xfrm>
            <a:off x="0" y="532537"/>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E00DDE95-81B8-40E7-A32C-E89C97FA9E61}"/>
              </a:ext>
            </a:extLst>
          </p:cNvPr>
          <p:cNvGrpSpPr/>
          <p:nvPr/>
        </p:nvGrpSpPr>
        <p:grpSpPr>
          <a:xfrm>
            <a:off x="3388968" y="1754660"/>
            <a:ext cx="5637831" cy="3500068"/>
            <a:chOff x="645459" y="4296751"/>
            <a:chExt cx="2312894" cy="1391354"/>
          </a:xfrm>
        </p:grpSpPr>
        <p:pic>
          <p:nvPicPr>
            <p:cNvPr id="29" name="図 28">
              <a:extLst>
                <a:ext uri="{FF2B5EF4-FFF2-40B4-BE49-F238E27FC236}">
                  <a16:creationId xmlns:a16="http://schemas.microsoft.com/office/drawing/2014/main" id="{52394AEF-7367-445D-B4EB-EAC72D16ABC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57420"/>
            <a:stretch/>
          </p:blipFill>
          <p:spPr>
            <a:xfrm>
              <a:off x="645459" y="4296751"/>
              <a:ext cx="2312894" cy="1391354"/>
            </a:xfrm>
            <a:prstGeom prst="rect">
              <a:avLst/>
            </a:prstGeom>
          </p:spPr>
        </p:pic>
        <p:sp>
          <p:nvSpPr>
            <p:cNvPr id="30" name="角丸四角形 4">
              <a:extLst>
                <a:ext uri="{FF2B5EF4-FFF2-40B4-BE49-F238E27FC236}">
                  <a16:creationId xmlns:a16="http://schemas.microsoft.com/office/drawing/2014/main" id="{334EC334-E1FF-4781-8455-7EFCC976C6CA}"/>
                </a:ext>
              </a:extLst>
            </p:cNvPr>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5">
              <a:extLst>
                <a:ext uri="{FF2B5EF4-FFF2-40B4-BE49-F238E27FC236}">
                  <a16:creationId xmlns:a16="http://schemas.microsoft.com/office/drawing/2014/main" id="{EBB40B61-41E0-4306-B039-3362E6CCCB25}"/>
                </a:ext>
              </a:extLst>
            </p:cNvPr>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グループ化 31">
            <a:extLst>
              <a:ext uri="{FF2B5EF4-FFF2-40B4-BE49-F238E27FC236}">
                <a16:creationId xmlns:a16="http://schemas.microsoft.com/office/drawing/2014/main" id="{1B72384B-8E97-48E6-BE96-8CDAD23D0A86}"/>
              </a:ext>
            </a:extLst>
          </p:cNvPr>
          <p:cNvGrpSpPr/>
          <p:nvPr/>
        </p:nvGrpSpPr>
        <p:grpSpPr>
          <a:xfrm>
            <a:off x="1615651" y="720572"/>
            <a:ext cx="8833854" cy="5811662"/>
            <a:chOff x="3832411" y="376516"/>
            <a:chExt cx="4861952" cy="3356388"/>
          </a:xfrm>
        </p:grpSpPr>
        <p:pic>
          <p:nvPicPr>
            <p:cNvPr id="33" name="図 32">
              <a:extLst>
                <a:ext uri="{FF2B5EF4-FFF2-40B4-BE49-F238E27FC236}">
                  <a16:creationId xmlns:a16="http://schemas.microsoft.com/office/drawing/2014/main" id="{FD628470-95BD-4DAA-9250-EDCFFF1D0681}"/>
                </a:ext>
              </a:extLst>
            </p:cNvPr>
            <p:cNvPicPr>
              <a:picLocks noChangeAspect="1"/>
            </p:cNvPicPr>
            <p:nvPr/>
          </p:nvPicPr>
          <p:blipFill>
            <a:blip r:embed="rId3"/>
            <a:stretch>
              <a:fillRect/>
            </a:stretch>
          </p:blipFill>
          <p:spPr>
            <a:xfrm>
              <a:off x="3832411" y="376516"/>
              <a:ext cx="4861952" cy="3356388"/>
            </a:xfrm>
            <a:prstGeom prst="rect">
              <a:avLst/>
            </a:prstGeom>
          </p:spPr>
        </p:pic>
        <p:sp>
          <p:nvSpPr>
            <p:cNvPr id="34" name="角丸四角形 9">
              <a:extLst>
                <a:ext uri="{FF2B5EF4-FFF2-40B4-BE49-F238E27FC236}">
                  <a16:creationId xmlns:a16="http://schemas.microsoft.com/office/drawing/2014/main" id="{D57F1E8C-4C42-4C3D-8633-A05AF732A788}"/>
                </a:ext>
              </a:extLst>
            </p:cNvPr>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グループ化 38">
            <a:extLst>
              <a:ext uri="{FF2B5EF4-FFF2-40B4-BE49-F238E27FC236}">
                <a16:creationId xmlns:a16="http://schemas.microsoft.com/office/drawing/2014/main" id="{CB84137B-3A9E-4D43-9FEE-5A5C351F24B5}"/>
              </a:ext>
            </a:extLst>
          </p:cNvPr>
          <p:cNvGrpSpPr/>
          <p:nvPr/>
        </p:nvGrpSpPr>
        <p:grpSpPr>
          <a:xfrm>
            <a:off x="3012747" y="720572"/>
            <a:ext cx="5367056" cy="9552807"/>
            <a:chOff x="8799856" y="874057"/>
            <a:chExt cx="3308582" cy="5983944"/>
          </a:xfrm>
        </p:grpSpPr>
        <p:pic>
          <p:nvPicPr>
            <p:cNvPr id="40" name="図 39">
              <a:extLst>
                <a:ext uri="{FF2B5EF4-FFF2-40B4-BE49-F238E27FC236}">
                  <a16:creationId xmlns:a16="http://schemas.microsoft.com/office/drawing/2014/main" id="{1F55857C-9EED-4AF0-A8F9-56C7808786CC}"/>
                </a:ext>
              </a:extLst>
            </p:cNvPr>
            <p:cNvPicPr>
              <a:picLocks noChangeAspect="1"/>
            </p:cNvPicPr>
            <p:nvPr/>
          </p:nvPicPr>
          <p:blipFill>
            <a:blip r:embed="rId5"/>
            <a:stretch>
              <a:fillRect/>
            </a:stretch>
          </p:blipFill>
          <p:spPr>
            <a:xfrm>
              <a:off x="8799856" y="874057"/>
              <a:ext cx="3308582" cy="5983944"/>
            </a:xfrm>
            <a:prstGeom prst="rect">
              <a:avLst/>
            </a:prstGeom>
          </p:spPr>
        </p:pic>
        <p:sp>
          <p:nvSpPr>
            <p:cNvPr id="41" name="角丸四角形 16">
              <a:extLst>
                <a:ext uri="{FF2B5EF4-FFF2-40B4-BE49-F238E27FC236}">
                  <a16:creationId xmlns:a16="http://schemas.microsoft.com/office/drawing/2014/main" id="{41709B6D-00DB-46ED-8650-8F9F1305B933}"/>
                </a:ext>
              </a:extLst>
            </p:cNvPr>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2FB79E5A-B54B-4D0F-8CB7-EFB2790F02B6}"/>
              </a:ext>
            </a:extLst>
          </p:cNvPr>
          <p:cNvGrpSpPr/>
          <p:nvPr/>
        </p:nvGrpSpPr>
        <p:grpSpPr>
          <a:xfrm>
            <a:off x="1958540" y="1096406"/>
            <a:ext cx="7968482" cy="5229057"/>
            <a:chOff x="409074" y="1007278"/>
            <a:chExt cx="5251032" cy="3300649"/>
          </a:xfrm>
        </p:grpSpPr>
        <p:pic>
          <p:nvPicPr>
            <p:cNvPr id="36" name="図 35">
              <a:extLst>
                <a:ext uri="{FF2B5EF4-FFF2-40B4-BE49-F238E27FC236}">
                  <a16:creationId xmlns:a16="http://schemas.microsoft.com/office/drawing/2014/main" id="{96AD34FE-73AD-4BA4-8A05-496431A5A1DF}"/>
                </a:ext>
              </a:extLst>
            </p:cNvPr>
            <p:cNvPicPr>
              <a:picLocks noChangeAspect="1"/>
            </p:cNvPicPr>
            <p:nvPr/>
          </p:nvPicPr>
          <p:blipFill>
            <a:blip r:embed="rId4"/>
            <a:stretch>
              <a:fillRect/>
            </a:stretch>
          </p:blipFill>
          <p:spPr>
            <a:xfrm>
              <a:off x="409074" y="1007278"/>
              <a:ext cx="5251032" cy="3300649"/>
            </a:xfrm>
            <a:prstGeom prst="rect">
              <a:avLst/>
            </a:prstGeom>
          </p:spPr>
        </p:pic>
        <p:sp>
          <p:nvSpPr>
            <p:cNvPr id="37" name="円/楕円 22">
              <a:extLst>
                <a:ext uri="{FF2B5EF4-FFF2-40B4-BE49-F238E27FC236}">
                  <a16:creationId xmlns:a16="http://schemas.microsoft.com/office/drawing/2014/main" id="{FD3453AF-41C0-4ADB-8486-09C30CA23F47}"/>
                </a:ext>
              </a:extLst>
            </p:cNvPr>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円/楕円 23">
              <a:extLst>
                <a:ext uri="{FF2B5EF4-FFF2-40B4-BE49-F238E27FC236}">
                  <a16:creationId xmlns:a16="http://schemas.microsoft.com/office/drawing/2014/main" id="{BA4C800F-C66F-4DA1-B5FB-6ABAB1CF78DF}"/>
                </a:ext>
              </a:extLst>
            </p:cNvPr>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5E-6 1.11111E-6 L 2.5E-6 -0.28681 " pathEditMode="relative" rAng="0" ptsTypes="AA">
                                      <p:cBhvr>
                                        <p:cTn id="30" dur="2000" fill="hold"/>
                                        <p:tgtEl>
                                          <p:spTgt spid="39"/>
                                        </p:tgtEl>
                                        <p:attrNameLst>
                                          <p:attrName>ppt_x</p:attrName>
                                          <p:attrName>ppt_y</p:attrName>
                                        </p:attrNameLst>
                                      </p:cBhvr>
                                      <p:rCtr x="0" y="-14352"/>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461912"/>
            <a:ext cx="12191999" cy="829560"/>
          </a:xfrm>
        </p:spPr>
        <p:txBody>
          <a:bodyPr>
            <a:normAutofit/>
          </a:bodyPr>
          <a:lstStyle/>
          <a:p>
            <a:r>
              <a:rPr lang="en-US" altLang="ja-JP" sz="4000" dirty="0"/>
              <a:t>STM</a:t>
            </a:r>
            <a:r>
              <a:rPr lang="ja-JP" altLang="en-US" sz="4000" dirty="0"/>
              <a:t>開発ボード</a:t>
            </a:r>
            <a:r>
              <a:rPr lang="en-US" altLang="ja-JP" sz="4000" dirty="0"/>
              <a:t>IoT</a:t>
            </a:r>
            <a:r>
              <a:rPr lang="ja-JP" altLang="en-US" sz="4000" dirty="0"/>
              <a:t>プロトタイプ製作発表会</a:t>
            </a:r>
            <a:r>
              <a:rPr lang="en-US" altLang="ja-JP" sz="4000" dirty="0"/>
              <a:t>meetup</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433756"/>
            <a:ext cx="69180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endParaRPr lang="en-US" altLang="ja-JP" sz="2800" dirty="0"/>
          </a:p>
          <a:p>
            <a:r>
              <a:rPr lang="ja-JP" altLang="en-US" sz="2800" dirty="0"/>
              <a:t>協賛：</a:t>
            </a:r>
            <a:r>
              <a:rPr lang="en-US" altLang="ja-JP" sz="2800" dirty="0"/>
              <a:t>ST</a:t>
            </a:r>
            <a:r>
              <a:rPr lang="ja-JP" altLang="en-US" sz="2800" dirty="0"/>
              <a:t>マイクロエレクトロニクス</a:t>
            </a:r>
          </a:p>
          <a:p>
            <a:r>
              <a:rPr lang="ja-JP" altLang="en-US" sz="2800" dirty="0"/>
              <a:t>協力：</a:t>
            </a:r>
            <a:r>
              <a:rPr lang="en-US" altLang="ja-JP" sz="2800" dirty="0"/>
              <a:t>ST</a:t>
            </a:r>
            <a:r>
              <a:rPr lang="ja-JP" altLang="en-US" sz="2800" dirty="0"/>
              <a:t>日本マイクロソフト株式会社，広島県</a:t>
            </a:r>
          </a:p>
        </p:txBody>
      </p:sp>
      <p:sp>
        <p:nvSpPr>
          <p:cNvPr id="5" name="テキスト ボックス 4">
            <a:hlinkClick r:id="rId3"/>
          </p:cNvPr>
          <p:cNvSpPr txBox="1"/>
          <p:nvPr/>
        </p:nvSpPr>
        <p:spPr>
          <a:xfrm>
            <a:off x="2600129" y="5854779"/>
            <a:ext cx="4441371" cy="369332"/>
          </a:xfrm>
          <a:prstGeom prst="rect">
            <a:avLst/>
          </a:prstGeom>
          <a:noFill/>
        </p:spPr>
        <p:txBody>
          <a:bodyPr wrap="square" rtlCol="0">
            <a:spAutoFit/>
          </a:bodyPr>
          <a:lstStyle/>
          <a:p>
            <a:r>
              <a:rPr lang="en-US" altLang="ja-JP" dirty="0">
                <a:hlinkClick r:id="rId3"/>
              </a:rPr>
              <a:t>https://algyan.connpass.com/event/105130/</a:t>
            </a:r>
            <a:endParaRPr kumimoji="1" lang="ja-JP" altLang="en-US" dirty="0"/>
          </a:p>
        </p:txBody>
      </p:sp>
      <p:sp>
        <p:nvSpPr>
          <p:cNvPr id="6" name="テキスト ボックス 5">
            <a:hlinkClick r:id="rId4"/>
          </p:cNvPr>
          <p:cNvSpPr txBox="1"/>
          <p:nvPr/>
        </p:nvSpPr>
        <p:spPr>
          <a:xfrm>
            <a:off x="2600129" y="6224111"/>
            <a:ext cx="5913120" cy="369332"/>
          </a:xfrm>
          <a:prstGeom prst="rect">
            <a:avLst/>
          </a:prstGeom>
          <a:noFill/>
        </p:spPr>
        <p:txBody>
          <a:bodyPr wrap="square" rtlCol="0">
            <a:spAutoFit/>
          </a:bodyPr>
          <a:lstStyle/>
          <a:p>
            <a:r>
              <a:rPr lang="en-US" altLang="ja-JP" dirty="0">
                <a:hlinkClick r:id="rId4"/>
              </a:rPr>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4140806491"/>
              </p:ext>
            </p:extLst>
          </p:nvPr>
        </p:nvGraphicFramePr>
        <p:xfrm>
          <a:off x="1476103" y="2224622"/>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ハンズオン本編</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latinLnBrk="0"/>
                      <a:r>
                        <a:rPr lang="ja-JP" altLang="en-US" sz="1200" dirty="0">
                          <a:effectLst/>
                        </a:rPr>
                        <a:t>  </a:t>
                      </a:r>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114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dirty="0"/>
              <a:t> #2【</a:t>
            </a:r>
            <a:r>
              <a:rPr lang="ja-JP" altLang="en-US" sz="2800" dirty="0"/>
              <a:t>ボード編</a:t>
            </a:r>
            <a:r>
              <a:rPr lang="en-US" altLang="ja-JP" sz="2800" dirty="0"/>
              <a:t>】@</a:t>
            </a:r>
            <a:r>
              <a:rPr lang="ja-JP" altLang="en-US" sz="2800" dirty="0"/>
              <a:t>ひろしま</a:t>
            </a:r>
            <a:r>
              <a:rPr lang="en-US" altLang="ja-JP" sz="2800" dirty="0"/>
              <a:t>Camps </a:t>
            </a:r>
            <a:r>
              <a:rPr lang="ja-JP" altLang="en-US" sz="2800" b="1" dirty="0"/>
              <a:t>～</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5726998" cy="3259889"/>
            <a:chOff x="6464053" y="3496511"/>
            <a:chExt cx="3751461" cy="2135385"/>
          </a:xfrm>
        </p:grpSpPr>
        <p:pic>
          <p:nvPicPr>
            <p:cNvPr id="3" name="図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CDFCFCF7-3409-4654-B19D-D0A98A7205C5}"/>
              </a:ext>
            </a:extLst>
          </p:cNvPr>
          <p:cNvSpPr txBox="1"/>
          <p:nvPr/>
        </p:nvSpPr>
        <p:spPr>
          <a:xfrm>
            <a:off x="6616215" y="5957577"/>
            <a:ext cx="5449633" cy="369332"/>
          </a:xfrm>
          <a:prstGeom prst="rect">
            <a:avLst/>
          </a:prstGeom>
          <a:solidFill>
            <a:schemeClr val="bg1"/>
          </a:solidFill>
          <a:ln>
            <a:solidFill>
              <a:srgbClr val="FF0000"/>
            </a:solidFill>
          </a:ln>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Tree>
    <p:extLst>
      <p:ext uri="{BB962C8B-B14F-4D97-AF65-F5344CB8AC3E}">
        <p14:creationId xmlns:p14="http://schemas.microsoft.com/office/powerpoint/2010/main" val="83915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2"/>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a:extLst>
              <a:ext uri="{FF2B5EF4-FFF2-40B4-BE49-F238E27FC236}">
                <a16:creationId xmlns:a16="http://schemas.microsoft.com/office/drawing/2014/main" id="{2FC8FABC-A38B-4821-8A85-675D682E0A6B}"/>
              </a:ext>
            </a:extLst>
          </p:cNvPr>
          <p:cNvGrpSpPr/>
          <p:nvPr/>
        </p:nvGrpSpPr>
        <p:grpSpPr>
          <a:xfrm>
            <a:off x="6194056" y="2939575"/>
            <a:ext cx="4366684" cy="3005232"/>
            <a:chOff x="6194056" y="2939575"/>
            <a:chExt cx="4366684" cy="3005232"/>
          </a:xfrm>
        </p:grpSpPr>
        <p:pic>
          <p:nvPicPr>
            <p:cNvPr id="10" name="図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
        <p:nvSpPr>
          <p:cNvPr id="39" name="正方形/長方形 38">
            <a:extLst>
              <a:ext uri="{FF2B5EF4-FFF2-40B4-BE49-F238E27FC236}">
                <a16:creationId xmlns:a16="http://schemas.microsoft.com/office/drawing/2014/main" id="{CA73BF36-92CC-42DB-8F9D-BE2D443696F2}"/>
              </a:ext>
            </a:extLst>
          </p:cNvPr>
          <p:cNvSpPr/>
          <p:nvPr/>
        </p:nvSpPr>
        <p:spPr>
          <a:xfrm>
            <a:off x="0" y="1054100"/>
            <a:ext cx="12192000" cy="5804198"/>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8E1E947-380F-4DC0-B9A7-47453B4AAA8C}"/>
              </a:ext>
            </a:extLst>
          </p:cNvPr>
          <p:cNvGrpSpPr/>
          <p:nvPr/>
        </p:nvGrpSpPr>
        <p:grpSpPr>
          <a:xfrm>
            <a:off x="2015766" y="1385823"/>
            <a:ext cx="8454563" cy="4929774"/>
            <a:chOff x="2649070" y="3281082"/>
            <a:chExt cx="6387353" cy="3173507"/>
          </a:xfrm>
        </p:grpSpPr>
        <p:pic>
          <p:nvPicPr>
            <p:cNvPr id="30" name="図 29">
              <a:extLst>
                <a:ext uri="{FF2B5EF4-FFF2-40B4-BE49-F238E27FC236}">
                  <a16:creationId xmlns:a16="http://schemas.microsoft.com/office/drawing/2014/main" id="{249CD771-B04E-42B8-9D48-AF34BD9A0C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31" name="角丸四角形 15">
              <a:extLst>
                <a:ext uri="{FF2B5EF4-FFF2-40B4-BE49-F238E27FC236}">
                  <a16:creationId xmlns:a16="http://schemas.microsoft.com/office/drawing/2014/main" id="{5A80F688-AC14-43F1-A483-FBD3EC182AE9}"/>
                </a:ext>
              </a:extLst>
            </p:cNvPr>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角丸四角形 16">
              <a:extLst>
                <a:ext uri="{FF2B5EF4-FFF2-40B4-BE49-F238E27FC236}">
                  <a16:creationId xmlns:a16="http://schemas.microsoft.com/office/drawing/2014/main" id="{37C52345-0AAA-4A94-957E-DE0D0CAE9C4E}"/>
                </a:ext>
              </a:extLst>
            </p:cNvPr>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グループ化 32">
            <a:extLst>
              <a:ext uri="{FF2B5EF4-FFF2-40B4-BE49-F238E27FC236}">
                <a16:creationId xmlns:a16="http://schemas.microsoft.com/office/drawing/2014/main" id="{FC9D1548-5ED6-4108-BA5D-31F9C8BEC482}"/>
              </a:ext>
            </a:extLst>
          </p:cNvPr>
          <p:cNvGrpSpPr/>
          <p:nvPr/>
        </p:nvGrpSpPr>
        <p:grpSpPr>
          <a:xfrm>
            <a:off x="2135000" y="1311561"/>
            <a:ext cx="7633926" cy="5253808"/>
            <a:chOff x="6194056" y="2939575"/>
            <a:chExt cx="4366684" cy="3005232"/>
          </a:xfrm>
        </p:grpSpPr>
        <p:pic>
          <p:nvPicPr>
            <p:cNvPr id="34" name="図 33">
              <a:extLst>
                <a:ext uri="{FF2B5EF4-FFF2-40B4-BE49-F238E27FC236}">
                  <a16:creationId xmlns:a16="http://schemas.microsoft.com/office/drawing/2014/main" id="{53E2FF80-A683-4F6F-8F80-75DF860BCFB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35" name="角丸四角形 20">
              <a:extLst>
                <a:ext uri="{FF2B5EF4-FFF2-40B4-BE49-F238E27FC236}">
                  <a16:creationId xmlns:a16="http://schemas.microsoft.com/office/drawing/2014/main" id="{57FC2586-3CF9-40C8-97DF-7A9148121340}"/>
                </a:ext>
              </a:extLst>
            </p:cNvPr>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角丸四角形 21">
              <a:extLst>
                <a:ext uri="{FF2B5EF4-FFF2-40B4-BE49-F238E27FC236}">
                  <a16:creationId xmlns:a16="http://schemas.microsoft.com/office/drawing/2014/main" id="{56A7CB41-23EA-48E1-8617-4F60370AAC1E}"/>
                </a:ext>
              </a:extLst>
            </p:cNvPr>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テキスト ボックス 36">
              <a:extLst>
                <a:ext uri="{FF2B5EF4-FFF2-40B4-BE49-F238E27FC236}">
                  <a16:creationId xmlns:a16="http://schemas.microsoft.com/office/drawing/2014/main" id="{338EA302-0BDF-437A-9144-8B3FE595B9A4}"/>
                </a:ext>
              </a:extLst>
            </p:cNvPr>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38" name="直線矢印コネクタ 37">
              <a:extLst>
                <a:ext uri="{FF2B5EF4-FFF2-40B4-BE49-F238E27FC236}">
                  <a16:creationId xmlns:a16="http://schemas.microsoft.com/office/drawing/2014/main" id="{35BF8179-59AB-40C9-8475-C926AFCD9103}"/>
                </a:ext>
              </a:extLst>
            </p:cNvPr>
            <p:cNvCxnSpPr>
              <a:stCxn id="37" idx="1"/>
              <a:endCxn id="35"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13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911731" y="2213427"/>
            <a:ext cx="10368537" cy="4644574"/>
            <a:chOff x="2569028" y="2285999"/>
            <a:chExt cx="5681118" cy="2544850"/>
          </a:xfrm>
        </p:grpSpPr>
        <p:pic>
          <p:nvPicPr>
            <p:cNvPr id="2" name="図 1"/>
            <p:cNvPicPr>
              <a:picLocks noChangeAspect="1"/>
            </p:cNvPicPr>
            <p:nvPr/>
          </p:nvPicPr>
          <p:blipFill rotWithShape="1">
            <a:blip r:embed="rId2"/>
            <a:srcRect b="39391"/>
            <a:stretch/>
          </p:blipFill>
          <p:spPr>
            <a:xfrm>
              <a:off x="2569028" y="2285999"/>
              <a:ext cx="5681118" cy="2544850"/>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582002"/>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09701"/>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70688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15537"/>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06226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395061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1986" y="3631532"/>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1986" y="3990619"/>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2</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91986" y="4340181"/>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91986" y="4718318"/>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91986" y="5067880"/>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91986" y="540791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07073"/>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692383"/>
            <a:ext cx="5877818" cy="139084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09919"/>
            <a:ext cx="5877819" cy="69646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391986" y="6086086"/>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46463" y="504692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391986" y="642803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07949"/>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391986" y="5747954"/>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[1] </a:t>
            </a:r>
            <a:r>
              <a:rPr lang="ja-JP" altLang="en-US" dirty="0"/>
              <a:t>（</a:t>
            </a:r>
            <a:r>
              <a:rPr lang="en-US" altLang="ja-JP" dirty="0"/>
              <a:t>12/23</a:t>
            </a:r>
            <a:r>
              <a:rPr lang="ja-JP" altLang="en-US" dirty="0"/>
              <a:t>）</a:t>
            </a:r>
            <a:endParaRPr 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9</a:t>
            </a:r>
            <a:endParaRPr lang="ja-JP" altLang="en-US" dirty="0"/>
          </a:p>
        </p:txBody>
      </p:sp>
      <p:sp>
        <p:nvSpPr>
          <p:cNvPr id="80" name="テキスト ボックス 79">
            <a:extLst>
              <a:ext uri="{FF2B5EF4-FFF2-40B4-BE49-F238E27FC236}">
                <a16:creationId xmlns:a16="http://schemas.microsoft.com/office/drawing/2014/main" id="{A5A257AD-6B54-48F3-8323-145B3BF01061}"/>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10</a:t>
            </a:r>
            <a:endParaRPr lang="ja-JP" altLang="en-US" dirty="0">
              <a:solidFill>
                <a:schemeClr val="bg1">
                  <a:lumMod val="75000"/>
                </a:schemeClr>
              </a:solidFill>
            </a:endParaRPr>
          </a:p>
        </p:txBody>
      </p:sp>
      <p:sp>
        <p:nvSpPr>
          <p:cNvPr id="82" name="テキスト ボックス 81">
            <a:extLst>
              <a:ext uri="{FF2B5EF4-FFF2-40B4-BE49-F238E27FC236}">
                <a16:creationId xmlns:a16="http://schemas.microsoft.com/office/drawing/2014/main" id="{B45FC85B-187B-4037-AFD1-20611A68A3C7}"/>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11</a:t>
            </a:r>
            <a:endParaRPr lang="ja-JP" altLang="en-US" dirty="0">
              <a:solidFill>
                <a:schemeClr val="bg1">
                  <a:lumMod val="75000"/>
                </a:schemeClr>
              </a:solidFill>
            </a:endParaRPr>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en-US" altLang="ja-JP"/>
              <a:t>STM32</a:t>
            </a:r>
            <a:r>
              <a:rPr lang="ja-JP" altLang="en-US"/>
              <a:t>や</a:t>
            </a:r>
            <a:r>
              <a:rPr lang="ja-JP" altLang="en-US" dirty="0"/>
              <a:t>、センサー等にはデータシート、ユーザーマニュアルが公開されています。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09343"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07640"/>
            <a:ext cx="2173480" cy="369332"/>
          </a:xfrm>
          <a:prstGeom prst="rect">
            <a:avLst/>
          </a:prstGeom>
          <a:noFill/>
        </p:spPr>
        <p:txBody>
          <a:bodyPr wrap="none" rtlCol="0">
            <a:spAutoFit/>
          </a:bodyPr>
          <a:lstStyle/>
          <a:p>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の準備</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23385" y="3996881"/>
            <a:ext cx="3843809" cy="369332"/>
          </a:xfrm>
          <a:prstGeom prst="rect">
            <a:avLst/>
          </a:prstGeom>
          <a:noFill/>
        </p:spPr>
        <p:txBody>
          <a:bodyPr wrap="none" rtlCol="0">
            <a:spAutoFit/>
          </a:bodyPr>
          <a:lstStyle/>
          <a:p>
            <a:r>
              <a:rPr lang="en-US" altLang="ja-JP" b="1" dirty="0">
                <a:solidFill>
                  <a:srgbClr val="0070C0"/>
                </a:solidFill>
              </a:rPr>
              <a:t>Node-RED</a:t>
            </a:r>
            <a:r>
              <a:rPr lang="en-US" altLang="ja-JP" b="1" dirty="0"/>
              <a:t> </a:t>
            </a:r>
            <a:r>
              <a:rPr lang="ja-JP" altLang="en-US" b="1" dirty="0"/>
              <a:t>と </a:t>
            </a:r>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 をつなげる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2030" y="363153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10</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2030" y="399061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11</a:t>
            </a:r>
            <a:endParaRPr kumimoji="1" lang="ja-JP" altLang="en-US" b="1" dirty="0">
              <a:solidFill>
                <a:schemeClr val="bg1"/>
              </a:solidFill>
            </a:endParaRP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81900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chemeClr val="bg1">
                      <a:lumMod val="75000"/>
                    </a:schemeClr>
                  </a:solidFill>
                  <a:latin typeface="Arial Black" panose="020B0A04020102020204" pitchFamily="34" charset="0"/>
                </a:rPr>
                <a:t>開発</a:t>
              </a:r>
              <a:r>
                <a:rPr kumimoji="1" lang="en-US" altLang="ja-JP" sz="1600" dirty="0">
                  <a:solidFill>
                    <a:schemeClr val="bg1">
                      <a:lumMod val="75000"/>
                    </a:schemeClr>
                  </a:solidFill>
                  <a:latin typeface="Arial Black" panose="020B0A04020102020204" pitchFamily="34" charset="0"/>
                </a:rPr>
                <a:t>PC</a:t>
              </a:r>
              <a:endParaRPr kumimoji="1" lang="ja-JP" altLang="en-US" sz="1600" dirty="0">
                <a:solidFill>
                  <a:schemeClr val="bg1">
                    <a:lumMod val="75000"/>
                  </a:schemeClr>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lumMod val="75000"/>
                    </a:schemeClr>
                  </a:solidFill>
                </a:rPr>
                <a:t>1</a:t>
              </a:r>
              <a:endParaRPr kumimoji="1" lang="ja-JP" altLang="en-US" b="1" dirty="0">
                <a:solidFill>
                  <a:schemeClr val="bg1">
                    <a:lumMod val="75000"/>
                  </a:schemeClr>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lumMod val="75000"/>
                  </a:schemeClr>
                </a:solidFill>
              </a:rPr>
              <a:t>2</a:t>
            </a:r>
            <a:endParaRPr kumimoji="1" lang="ja-JP" altLang="en-US" b="1">
              <a:solidFill>
                <a:schemeClr val="bg1">
                  <a:lumMod val="75000"/>
                </a:schemeClr>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3</a:t>
            </a:r>
            <a:endParaRPr kumimoji="1" lang="ja-JP" altLang="en-US" b="1" dirty="0">
              <a:solidFill>
                <a:schemeClr val="bg1">
                  <a:lumMod val="75000"/>
                </a:schemeClr>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7</a:t>
            </a:r>
            <a:endParaRPr kumimoji="1" lang="ja-JP" altLang="en-US" b="1" dirty="0">
              <a:solidFill>
                <a:schemeClr val="bg1">
                  <a:lumMod val="75000"/>
                </a:schemeClr>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8</a:t>
            </a:r>
            <a:endParaRPr lang="ja-JP" altLang="en-US" dirty="0">
              <a:solidFill>
                <a:schemeClr val="bg1">
                  <a:lumMod val="75000"/>
                </a:schemeClr>
              </a:solidFill>
            </a:endParaRPr>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6</a:t>
            </a:r>
            <a:endParaRPr kumimoji="1" lang="ja-JP" altLang="en-US" b="1" dirty="0">
              <a:solidFill>
                <a:schemeClr val="bg1">
                  <a:lumMod val="75000"/>
                </a:schemeClr>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4</a:t>
            </a:r>
            <a:endParaRPr kumimoji="1" lang="ja-JP" altLang="en-US" b="1" dirty="0">
              <a:solidFill>
                <a:schemeClr val="bg1">
                  <a:lumMod val="75000"/>
                </a:schemeClr>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5</a:t>
            </a:r>
            <a:endParaRPr kumimoji="1" lang="ja-JP" altLang="en-US" b="1" dirty="0">
              <a:solidFill>
                <a:schemeClr val="bg1">
                  <a:lumMod val="75000"/>
                </a:schemeClr>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[2] </a:t>
            </a:r>
            <a:r>
              <a:rPr lang="ja-JP" altLang="en-US" dirty="0"/>
              <a:t>（</a:t>
            </a:r>
            <a:r>
              <a:rPr lang="en-US" altLang="ja-JP" dirty="0"/>
              <a:t>12/23</a:t>
            </a:r>
            <a:r>
              <a:rPr lang="ja-JP" altLang="en-US" dirty="0"/>
              <a:t>）</a:t>
            </a:r>
            <a:endParaRPr lang="en-US" dirty="0"/>
          </a:p>
        </p:txBody>
      </p:sp>
      <p:sp>
        <p:nvSpPr>
          <p:cNvPr id="67" name="テキスト ボックス 66">
            <a:extLst>
              <a:ext uri="{FF2B5EF4-FFF2-40B4-BE49-F238E27FC236}">
                <a16:creationId xmlns:a16="http://schemas.microsoft.com/office/drawing/2014/main" id="{E97A8141-B245-4312-8288-5371CFC29032}"/>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10</a:t>
            </a:r>
            <a:endParaRPr lang="ja-JP" alt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9</a:t>
            </a:r>
            <a:endParaRPr lang="ja-JP" altLang="en-US" dirty="0">
              <a:solidFill>
                <a:schemeClr val="bg1">
                  <a:lumMod val="75000"/>
                </a:schemeClr>
              </a:solidFill>
            </a:endParaRPr>
          </a:p>
        </p:txBody>
      </p:sp>
      <p:sp>
        <p:nvSpPr>
          <p:cNvPr id="70" name="テキスト ボックス 69">
            <a:extLst>
              <a:ext uri="{FF2B5EF4-FFF2-40B4-BE49-F238E27FC236}">
                <a16:creationId xmlns:a16="http://schemas.microsoft.com/office/drawing/2014/main" id="{50D7D8BB-A650-487C-8CCB-A897923E945C}"/>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11</a:t>
            </a:r>
            <a:endParaRPr lang="ja-JP" altLang="en-US" dirty="0"/>
          </a:p>
        </p:txBody>
      </p:sp>
    </p:spTree>
    <p:extLst>
      <p:ext uri="{BB962C8B-B14F-4D97-AF65-F5344CB8AC3E}">
        <p14:creationId xmlns:p14="http://schemas.microsoft.com/office/powerpoint/2010/main" val="3852107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solidFill>
                  <a:srgbClr val="2E75B6"/>
                </a:solidFill>
              </a:rPr>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a:t>
            </a:r>
            <a:r>
              <a:rPr lang="en-US" altLang="ja-JP" sz="2400" dirty="0">
                <a:solidFill>
                  <a:srgbClr val="2E75B6"/>
                </a:solidFill>
              </a:rPr>
              <a:t>Node.js</a:t>
            </a:r>
            <a:r>
              <a:rPr lang="ja-JP" altLang="en-US" sz="2400" dirty="0"/>
              <a:t>と</a:t>
            </a:r>
            <a:r>
              <a:rPr lang="en-US" altLang="ja-JP" sz="2400" dirty="0">
                <a:solidFill>
                  <a:srgbClr val="2E75B6"/>
                </a:solidFill>
              </a:rPr>
              <a:t>Node-RED</a:t>
            </a:r>
            <a:r>
              <a:rPr lang="ja-JP" altLang="en-US" sz="2400" dirty="0"/>
              <a:t>をインストールし、</a:t>
            </a:r>
            <a:r>
              <a:rPr lang="en-US" altLang="ja-JP" sz="2400" dirty="0"/>
              <a:t>Broker</a:t>
            </a:r>
            <a:r>
              <a:rPr lang="ja-JP" altLang="en-US" sz="2400" dirty="0"/>
              <a:t>の環境を作ります。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2" name="グループ化 1">
            <a:extLst>
              <a:ext uri="{FF2B5EF4-FFF2-40B4-BE49-F238E27FC236}">
                <a16:creationId xmlns:a16="http://schemas.microsoft.com/office/drawing/2014/main" id="{71C9FDD1-26F3-41FC-A7D1-E570DB6613B1}"/>
              </a:ext>
            </a:extLst>
          </p:cNvPr>
          <p:cNvGrpSpPr/>
          <p:nvPr/>
        </p:nvGrpSpPr>
        <p:grpSpPr>
          <a:xfrm>
            <a:off x="5558094" y="3936210"/>
            <a:ext cx="4859020" cy="2487071"/>
            <a:chOff x="5558094" y="3936210"/>
            <a:chExt cx="4859020" cy="2487071"/>
          </a:xfrm>
        </p:grpSpPr>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正方形/長方形 31">
            <a:extLst>
              <a:ext uri="{FF2B5EF4-FFF2-40B4-BE49-F238E27FC236}">
                <a16:creationId xmlns:a16="http://schemas.microsoft.com/office/drawing/2014/main" id="{1F1F1525-6501-4869-9913-345CBB24FAA7}"/>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64C6E339-6CF4-47C8-919B-AFBF441556B5}"/>
              </a:ext>
            </a:extLst>
          </p:cNvPr>
          <p:cNvGrpSpPr/>
          <p:nvPr/>
        </p:nvGrpSpPr>
        <p:grpSpPr>
          <a:xfrm>
            <a:off x="2799441" y="651497"/>
            <a:ext cx="6696983" cy="5972986"/>
            <a:chOff x="406400" y="457200"/>
            <a:chExt cx="5740400" cy="4724400"/>
          </a:xfrm>
        </p:grpSpPr>
        <p:grpSp>
          <p:nvGrpSpPr>
            <p:cNvPr id="23" name="グループ化 22">
              <a:extLst>
                <a:ext uri="{FF2B5EF4-FFF2-40B4-BE49-F238E27FC236}">
                  <a16:creationId xmlns:a16="http://schemas.microsoft.com/office/drawing/2014/main" id="{D1505C37-377A-492F-A5DD-2F5A78FBE9BF}"/>
                </a:ext>
              </a:extLst>
            </p:cNvPr>
            <p:cNvGrpSpPr/>
            <p:nvPr/>
          </p:nvGrpSpPr>
          <p:grpSpPr>
            <a:xfrm>
              <a:off x="406400" y="457200"/>
              <a:ext cx="5740400" cy="4724400"/>
              <a:chOff x="406400" y="457200"/>
              <a:chExt cx="5740400" cy="4724400"/>
            </a:xfrm>
          </p:grpSpPr>
          <p:pic>
            <p:nvPicPr>
              <p:cNvPr id="26" name="図 25">
                <a:extLst>
                  <a:ext uri="{FF2B5EF4-FFF2-40B4-BE49-F238E27FC236}">
                    <a16:creationId xmlns:a16="http://schemas.microsoft.com/office/drawing/2014/main" id="{5A9A092C-6B9A-4215-947F-57EEC3F4BA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27" name="角丸四角形 5">
                <a:extLst>
                  <a:ext uri="{FF2B5EF4-FFF2-40B4-BE49-F238E27FC236}">
                    <a16:creationId xmlns:a16="http://schemas.microsoft.com/office/drawing/2014/main" id="{E7537820-A85A-4CE5-A6BA-C00A052778B0}"/>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6">
                <a:extLst>
                  <a:ext uri="{FF2B5EF4-FFF2-40B4-BE49-F238E27FC236}">
                    <a16:creationId xmlns:a16="http://schemas.microsoft.com/office/drawing/2014/main" id="{E1EDB725-CC3F-40A0-BA3B-7379791BFF21}"/>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7">
                <a:extLst>
                  <a:ext uri="{FF2B5EF4-FFF2-40B4-BE49-F238E27FC236}">
                    <a16:creationId xmlns:a16="http://schemas.microsoft.com/office/drawing/2014/main" id="{DAEBE497-B6F6-418A-8618-474016C940D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8">
                <a:extLst>
                  <a:ext uri="{FF2B5EF4-FFF2-40B4-BE49-F238E27FC236}">
                    <a16:creationId xmlns:a16="http://schemas.microsoft.com/office/drawing/2014/main" id="{3E4E0345-ACBC-4C55-A425-C6521A0E7BEB}"/>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10">
                <a:extLst>
                  <a:ext uri="{FF2B5EF4-FFF2-40B4-BE49-F238E27FC236}">
                    <a16:creationId xmlns:a16="http://schemas.microsoft.com/office/drawing/2014/main" id="{234DB01E-2316-44B4-9782-28456C872054}"/>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テキスト ボックス 23">
              <a:extLst>
                <a:ext uri="{FF2B5EF4-FFF2-40B4-BE49-F238E27FC236}">
                  <a16:creationId xmlns:a16="http://schemas.microsoft.com/office/drawing/2014/main" id="{9F80719C-E726-474E-9A36-B91EB80D86DC}"/>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25" name="直線矢印コネクタ 24">
              <a:extLst>
                <a:ext uri="{FF2B5EF4-FFF2-40B4-BE49-F238E27FC236}">
                  <a16:creationId xmlns:a16="http://schemas.microsoft.com/office/drawing/2014/main" id="{235B6A73-B86A-434F-A753-7A0CF51DA9D7}"/>
                </a:ext>
              </a:extLst>
            </p:cNvPr>
            <p:cNvCxnSpPr>
              <a:stCxn id="24" idx="0"/>
              <a:endCxn id="3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210092B6-EE58-4251-98CE-05258A0CB0C6}"/>
              </a:ext>
            </a:extLst>
          </p:cNvPr>
          <p:cNvGrpSpPr/>
          <p:nvPr/>
        </p:nvGrpSpPr>
        <p:grpSpPr>
          <a:xfrm>
            <a:off x="1611711" y="1203785"/>
            <a:ext cx="9483811" cy="4854253"/>
            <a:chOff x="5558094" y="3936210"/>
            <a:chExt cx="4859020" cy="2487071"/>
          </a:xfrm>
        </p:grpSpPr>
        <p:grpSp>
          <p:nvGrpSpPr>
            <p:cNvPr id="34" name="グループ化 33">
              <a:extLst>
                <a:ext uri="{FF2B5EF4-FFF2-40B4-BE49-F238E27FC236}">
                  <a16:creationId xmlns:a16="http://schemas.microsoft.com/office/drawing/2014/main" id="{E3790F1B-D00F-45F9-A335-CDB7DE387086}"/>
                </a:ext>
              </a:extLst>
            </p:cNvPr>
            <p:cNvGrpSpPr/>
            <p:nvPr/>
          </p:nvGrpSpPr>
          <p:grpSpPr>
            <a:xfrm>
              <a:off x="5558094" y="3936210"/>
              <a:ext cx="4859020" cy="2487071"/>
              <a:chOff x="500380" y="4325999"/>
              <a:chExt cx="3881120" cy="1744601"/>
            </a:xfrm>
          </p:grpSpPr>
          <p:pic>
            <p:nvPicPr>
              <p:cNvPr id="36" name="図 35">
                <a:extLst>
                  <a:ext uri="{FF2B5EF4-FFF2-40B4-BE49-F238E27FC236}">
                    <a16:creationId xmlns:a16="http://schemas.microsoft.com/office/drawing/2014/main" id="{D9F656B8-82E8-4997-A592-F781A04FD6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37" name="角丸四角形 9">
                <a:extLst>
                  <a:ext uri="{FF2B5EF4-FFF2-40B4-BE49-F238E27FC236}">
                    <a16:creationId xmlns:a16="http://schemas.microsoft.com/office/drawing/2014/main" id="{22C897E0-E96C-4356-A70B-5AA28127FA63}"/>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角丸四角形 11">
                <a:extLst>
                  <a:ext uri="{FF2B5EF4-FFF2-40B4-BE49-F238E27FC236}">
                    <a16:creationId xmlns:a16="http://schemas.microsoft.com/office/drawing/2014/main" id="{0D354FC7-6B87-46BD-94A0-8E81518A7F9F}"/>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テキスト ボックス 34">
              <a:extLst>
                <a:ext uri="{FF2B5EF4-FFF2-40B4-BE49-F238E27FC236}">
                  <a16:creationId xmlns:a16="http://schemas.microsoft.com/office/drawing/2014/main" id="{EFC8CC1E-50A5-4B8F-89F4-A9AE45AD8762}"/>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Tree>
    <p:extLst>
      <p:ext uri="{BB962C8B-B14F-4D97-AF65-F5344CB8AC3E}">
        <p14:creationId xmlns:p14="http://schemas.microsoft.com/office/powerpoint/2010/main" val="16743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392238-374B-47B1-BD03-7C014F725074}"/>
              </a:ext>
            </a:extLst>
          </p:cNvPr>
          <p:cNvGrpSpPr/>
          <p:nvPr/>
        </p:nvGrpSpPr>
        <p:grpSpPr>
          <a:xfrm>
            <a:off x="2425700" y="2468086"/>
            <a:ext cx="6342635" cy="3319872"/>
            <a:chOff x="2425700" y="2468086"/>
            <a:chExt cx="6342635" cy="3319872"/>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
        <p:nvSpPr>
          <p:cNvPr id="10" name="正方形/長方形 9">
            <a:extLst>
              <a:ext uri="{FF2B5EF4-FFF2-40B4-BE49-F238E27FC236}">
                <a16:creationId xmlns:a16="http://schemas.microsoft.com/office/drawing/2014/main" id="{6C2F4B8C-AF69-44A0-976B-DD0D2B125542}"/>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EE0ED522-8E72-4283-9F9C-5AA870EE91CD}"/>
              </a:ext>
            </a:extLst>
          </p:cNvPr>
          <p:cNvGrpSpPr/>
          <p:nvPr/>
        </p:nvGrpSpPr>
        <p:grpSpPr>
          <a:xfrm>
            <a:off x="513216" y="676475"/>
            <a:ext cx="11100133" cy="5810049"/>
            <a:chOff x="2425700" y="2468086"/>
            <a:chExt cx="6342635" cy="3319872"/>
          </a:xfrm>
        </p:grpSpPr>
        <p:grpSp>
          <p:nvGrpSpPr>
            <p:cNvPr id="12" name="グループ化 11">
              <a:extLst>
                <a:ext uri="{FF2B5EF4-FFF2-40B4-BE49-F238E27FC236}">
                  <a16:creationId xmlns:a16="http://schemas.microsoft.com/office/drawing/2014/main" id="{32DA6C4D-84CB-4FF8-8713-801DBA880F54}"/>
                </a:ext>
              </a:extLst>
            </p:cNvPr>
            <p:cNvGrpSpPr/>
            <p:nvPr/>
          </p:nvGrpSpPr>
          <p:grpSpPr>
            <a:xfrm>
              <a:off x="2425700" y="2468086"/>
              <a:ext cx="6342635" cy="3319872"/>
              <a:chOff x="5588000" y="229711"/>
              <a:chExt cx="6342635" cy="3319872"/>
            </a:xfrm>
          </p:grpSpPr>
          <p:pic>
            <p:nvPicPr>
              <p:cNvPr id="19" name="図 18">
                <a:extLst>
                  <a:ext uri="{FF2B5EF4-FFF2-40B4-BE49-F238E27FC236}">
                    <a16:creationId xmlns:a16="http://schemas.microsoft.com/office/drawing/2014/main" id="{3B4204C2-B5EC-4136-A3F7-5365431BB8E1}"/>
                  </a:ext>
                </a:extLst>
              </p:cNvPr>
              <p:cNvPicPr>
                <a:picLocks noChangeAspect="1"/>
              </p:cNvPicPr>
              <p:nvPr/>
            </p:nvPicPr>
            <p:blipFill>
              <a:blip r:embed="rId2"/>
              <a:stretch>
                <a:fillRect/>
              </a:stretch>
            </p:blipFill>
            <p:spPr>
              <a:xfrm>
                <a:off x="5588000" y="229711"/>
                <a:ext cx="6342635" cy="3319872"/>
              </a:xfrm>
              <a:prstGeom prst="rect">
                <a:avLst/>
              </a:prstGeom>
            </p:spPr>
          </p:pic>
          <p:sp>
            <p:nvSpPr>
              <p:cNvPr id="20" name="角丸四角形 13">
                <a:extLst>
                  <a:ext uri="{FF2B5EF4-FFF2-40B4-BE49-F238E27FC236}">
                    <a16:creationId xmlns:a16="http://schemas.microsoft.com/office/drawing/2014/main" id="{DB2B1EDA-775F-4034-8D80-9CE85B81D666}"/>
                  </a:ext>
                </a:extLst>
              </p:cNvPr>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テキスト ボックス 15">
              <a:extLst>
                <a:ext uri="{FF2B5EF4-FFF2-40B4-BE49-F238E27FC236}">
                  <a16:creationId xmlns:a16="http://schemas.microsoft.com/office/drawing/2014/main" id="{4B002BA7-B5CF-418E-BDED-04DF49CB5C30}"/>
                </a:ext>
              </a:extLst>
            </p:cNvPr>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Tree>
    <p:extLst>
      <p:ext uri="{BB962C8B-B14F-4D97-AF65-F5344CB8AC3E}">
        <p14:creationId xmlns:p14="http://schemas.microsoft.com/office/powerpoint/2010/main" val="25151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振り返り）</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IoT</a:t>
            </a:r>
            <a:r>
              <a:rPr lang="ja-JP" altLang="en-US" dirty="0"/>
              <a:t>概論</a:t>
            </a:r>
            <a:endParaRPr lang="en-US" dirty="0"/>
          </a:p>
          <a:p>
            <a:r>
              <a:rPr lang="ja-JP" altLang="en-US" dirty="0"/>
              <a:t>■</a:t>
            </a:r>
            <a:r>
              <a:rPr lang="en-US" altLang="ja-JP" dirty="0"/>
              <a:t>Azure</a:t>
            </a:r>
            <a:r>
              <a:rPr lang="ja-JP" altLang="en-US" dirty="0"/>
              <a:t>の使い方概論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dirty="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solidFill>
                    <a:schemeClr val="bg1">
                      <a:lumMod val="85000"/>
                    </a:schemeClr>
                  </a:solidFill>
                </a:rPr>
                <a:t>　   </a:t>
              </a:r>
              <a:r>
                <a:rPr kumimoji="1" lang="en-US" altLang="ja-JP" sz="2400" dirty="0">
                  <a:solidFill>
                    <a:schemeClr val="bg1">
                      <a:lumMod val="85000"/>
                    </a:schemeClr>
                  </a:solidFill>
                </a:rPr>
                <a:t>Time</a:t>
              </a:r>
              <a:r>
                <a:rPr kumimoji="1" lang="ja-JP" altLang="en-US" sz="2400" dirty="0">
                  <a:solidFill>
                    <a:schemeClr val="bg1">
                      <a:lumMod val="85000"/>
                    </a:schemeClr>
                  </a:solidFill>
                </a:rPr>
                <a:t> </a:t>
              </a:r>
              <a:r>
                <a:rPr kumimoji="1" lang="en-US" altLang="ja-JP" sz="2400" dirty="0">
                  <a:solidFill>
                    <a:schemeClr val="bg1">
                      <a:lumMod val="85000"/>
                    </a:schemeClr>
                  </a:solidFill>
                </a:rPr>
                <a:t>Series</a:t>
              </a:r>
              <a:r>
                <a:rPr kumimoji="1" lang="ja-JP" altLang="en-US" sz="2400" dirty="0">
                  <a:solidFill>
                    <a:schemeClr val="bg1">
                      <a:lumMod val="85000"/>
                    </a:schemeClr>
                  </a:solidFill>
                </a:rPr>
                <a:t> </a:t>
              </a:r>
              <a:r>
                <a:rPr kumimoji="1" lang="en-US" altLang="ja-JP" sz="2400" dirty="0">
                  <a:solidFill>
                    <a:schemeClr val="bg1">
                      <a:lumMod val="85000"/>
                    </a:schemeClr>
                  </a:solidFill>
                </a:rPr>
                <a:t>Insight</a:t>
              </a:r>
            </a:p>
            <a:p>
              <a:r>
                <a:rPr lang="ja-JP" altLang="en-US" sz="2400" dirty="0">
                  <a:solidFill>
                    <a:schemeClr val="bg1">
                      <a:lumMod val="85000"/>
                    </a:schemeClr>
                  </a:solidFill>
                </a:rPr>
                <a:t>　   </a:t>
              </a:r>
              <a:r>
                <a:rPr lang="en-US" altLang="ja-JP" sz="2400" dirty="0">
                  <a:solidFill>
                    <a:schemeClr val="bg1">
                      <a:lumMod val="85000"/>
                    </a:schemeClr>
                  </a:solidFill>
                </a:rPr>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の設定とグラフ表示</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a:t>
            </a:r>
            <a:r>
              <a:rPr lang="ja-JP" altLang="en-US" dirty="0">
                <a:solidFill>
                  <a:schemeClr val="bg1">
                    <a:lumMod val="85000"/>
                  </a:schemeClr>
                </a:solidFill>
              </a:rPr>
              <a:t>ここで実際に</a:t>
            </a:r>
            <a:r>
              <a:rPr lang="en-US" altLang="ja-JP" dirty="0">
                <a:solidFill>
                  <a:schemeClr val="bg1">
                    <a:lumMod val="85000"/>
                  </a:schemeClr>
                </a:solidFill>
              </a:rPr>
              <a:t>STM32</a:t>
            </a:r>
            <a:r>
              <a:rPr lang="ja-JP" altLang="en-US" dirty="0">
                <a:solidFill>
                  <a:schemeClr val="bg1">
                    <a:lumMod val="85000"/>
                  </a:schemeClr>
                </a:solidFill>
              </a:rPr>
              <a:t>と接続</a:t>
            </a:r>
            <a:r>
              <a:rPr lang="en-US" altLang="ja-JP" dirty="0">
                <a:solidFill>
                  <a:schemeClr val="bg1">
                    <a:lumMod val="85000"/>
                  </a:schemeClr>
                </a:solidFill>
              </a:rPr>
              <a:t>)</a:t>
            </a:r>
            <a:endParaRPr lang="en-US" dirty="0">
              <a:solidFill>
                <a:schemeClr val="bg1">
                  <a:lumMod val="85000"/>
                </a:schemeClr>
              </a:solidFill>
            </a:endParaRPr>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の作成・設定</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•Stream Analytics</a:t>
            </a:r>
            <a:r>
              <a:rPr lang="ja-JP" altLang="en-US" dirty="0">
                <a:solidFill>
                  <a:schemeClr val="bg1">
                    <a:lumMod val="85000"/>
                  </a:schemeClr>
                </a:solidFill>
              </a:rPr>
              <a:t>再実行＆</a:t>
            </a:r>
            <a:r>
              <a:rPr lang="en-US" altLang="ja-JP" dirty="0">
                <a:solidFill>
                  <a:schemeClr val="bg1">
                    <a:lumMod val="85000"/>
                  </a:schemeClr>
                </a:solidFill>
              </a:rPr>
              <a:t>TSI</a:t>
            </a:r>
            <a:r>
              <a:rPr lang="ja-JP" altLang="en-US" dirty="0">
                <a:solidFill>
                  <a:schemeClr val="bg1">
                    <a:lumMod val="85000"/>
                  </a:schemeClr>
                </a:solidFill>
              </a:rPr>
              <a:t>でグラフ表示</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2" name="グループ化 1">
            <a:extLst>
              <a:ext uri="{FF2B5EF4-FFF2-40B4-BE49-F238E27FC236}">
                <a16:creationId xmlns:a16="http://schemas.microsoft.com/office/drawing/2014/main" id="{73A97369-5C16-40A9-9A23-75DE7589DFB9}"/>
              </a:ext>
            </a:extLst>
          </p:cNvPr>
          <p:cNvGrpSpPr/>
          <p:nvPr/>
        </p:nvGrpSpPr>
        <p:grpSpPr>
          <a:xfrm>
            <a:off x="2064988" y="1549400"/>
            <a:ext cx="7440962" cy="5146674"/>
            <a:chOff x="2064988" y="1549400"/>
            <a:chExt cx="7440962" cy="5146674"/>
          </a:xfrm>
        </p:grpSpPr>
        <p:grpSp>
          <p:nvGrpSpPr>
            <p:cNvPr id="5" name="グループ化 4">
              <a:extLst>
                <a:ext uri="{FF2B5EF4-FFF2-40B4-BE49-F238E27FC236}">
                  <a16:creationId xmlns:a16="http://schemas.microsoft.com/office/drawing/2014/main" id="{52067B5B-4E1A-44D9-9B9B-AE4CBAB98AB2}"/>
                </a:ext>
              </a:extLst>
            </p:cNvPr>
            <p:cNvGrpSpPr/>
            <p:nvPr/>
          </p:nvGrpSpPr>
          <p:grpSpPr>
            <a:xfrm>
              <a:off x="2064988" y="1549400"/>
              <a:ext cx="7440962" cy="5146674"/>
              <a:chOff x="4331938" y="330200"/>
              <a:chExt cx="7664687" cy="5186261"/>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51560" y="1393280"/>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
        <p:nvSpPr>
          <p:cNvPr id="11" name="正方形/長方形 10">
            <a:extLst>
              <a:ext uri="{FF2B5EF4-FFF2-40B4-BE49-F238E27FC236}">
                <a16:creationId xmlns:a16="http://schemas.microsoft.com/office/drawing/2014/main" id="{1017620C-F98E-477B-9663-DC9055F76BEE}"/>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2EA16850-1013-445D-B1AD-84736C71E3A5}"/>
              </a:ext>
            </a:extLst>
          </p:cNvPr>
          <p:cNvGrpSpPr/>
          <p:nvPr/>
        </p:nvGrpSpPr>
        <p:grpSpPr>
          <a:xfrm>
            <a:off x="101093" y="2303928"/>
            <a:ext cx="11989814" cy="2524307"/>
            <a:chOff x="2064988" y="1549400"/>
            <a:chExt cx="7421913" cy="1562592"/>
          </a:xfrm>
        </p:grpSpPr>
        <p:grpSp>
          <p:nvGrpSpPr>
            <p:cNvPr id="25" name="グループ化 24">
              <a:extLst>
                <a:ext uri="{FF2B5EF4-FFF2-40B4-BE49-F238E27FC236}">
                  <a16:creationId xmlns:a16="http://schemas.microsoft.com/office/drawing/2014/main" id="{68FEA871-009D-4865-BB37-6D6A8F96DDC4}"/>
                </a:ext>
              </a:extLst>
            </p:cNvPr>
            <p:cNvGrpSpPr/>
            <p:nvPr/>
          </p:nvGrpSpPr>
          <p:grpSpPr>
            <a:xfrm>
              <a:off x="2064988" y="1549400"/>
              <a:ext cx="7421913" cy="1562592"/>
              <a:chOff x="4331938" y="330200"/>
              <a:chExt cx="7645065" cy="1574611"/>
            </a:xfrm>
          </p:grpSpPr>
          <p:pic>
            <p:nvPicPr>
              <p:cNvPr id="26" name="図 25">
                <a:extLst>
                  <a:ext uri="{FF2B5EF4-FFF2-40B4-BE49-F238E27FC236}">
                    <a16:creationId xmlns:a16="http://schemas.microsoft.com/office/drawing/2014/main" id="{F97BC3DD-F264-49C4-A1FA-DE6FBDD5E3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61690"/>
              <a:stretch/>
            </p:blipFill>
            <p:spPr>
              <a:xfrm>
                <a:off x="4331938" y="330200"/>
                <a:ext cx="7645065" cy="1574611"/>
              </a:xfrm>
              <a:prstGeom prst="rect">
                <a:avLst/>
              </a:prstGeom>
            </p:spPr>
          </p:pic>
          <p:sp>
            <p:nvSpPr>
              <p:cNvPr id="27" name="角丸四角形 19">
                <a:extLst>
                  <a:ext uri="{FF2B5EF4-FFF2-40B4-BE49-F238E27FC236}">
                    <a16:creationId xmlns:a16="http://schemas.microsoft.com/office/drawing/2014/main" id="{B34C1413-26B4-468C-B916-5F04DF8BDFF3}"/>
                  </a:ext>
                </a:extLst>
              </p:cNvPr>
              <p:cNvSpPr/>
              <p:nvPr/>
            </p:nvSpPr>
            <p:spPr>
              <a:xfrm>
                <a:off x="5269593" y="660400"/>
                <a:ext cx="2846255"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テキスト ボックス 22">
              <a:extLst>
                <a:ext uri="{FF2B5EF4-FFF2-40B4-BE49-F238E27FC236}">
                  <a16:creationId xmlns:a16="http://schemas.microsoft.com/office/drawing/2014/main" id="{F4174A35-F2C8-4E58-A0EA-0B4B63B1E973}"/>
                </a:ext>
              </a:extLst>
            </p:cNvPr>
            <p:cNvSpPr txBox="1"/>
            <p:nvPr/>
          </p:nvSpPr>
          <p:spPr>
            <a:xfrm>
              <a:off x="2900187" y="2566421"/>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Tree>
    <p:extLst>
      <p:ext uri="{BB962C8B-B14F-4D97-AF65-F5344CB8AC3E}">
        <p14:creationId xmlns:p14="http://schemas.microsoft.com/office/powerpoint/2010/main" val="376973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
        <p:nvSpPr>
          <p:cNvPr id="12" name="正方形/長方形 11">
            <a:extLst>
              <a:ext uri="{FF2B5EF4-FFF2-40B4-BE49-F238E27FC236}">
                <a16:creationId xmlns:a16="http://schemas.microsoft.com/office/drawing/2014/main" id="{543A2286-BDB2-4AF0-80FB-B88A8A236DA8}"/>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E094A20-728F-4398-B625-4A10C9E65CA6}"/>
              </a:ext>
            </a:extLst>
          </p:cNvPr>
          <p:cNvGrpSpPr/>
          <p:nvPr/>
        </p:nvGrpSpPr>
        <p:grpSpPr>
          <a:xfrm>
            <a:off x="79788" y="2206272"/>
            <a:ext cx="12032424" cy="2318300"/>
            <a:chOff x="319087" y="255587"/>
            <a:chExt cx="4773613" cy="919737"/>
          </a:xfrm>
        </p:grpSpPr>
        <p:pic>
          <p:nvPicPr>
            <p:cNvPr id="14" name="図 13">
              <a:extLst>
                <a:ext uri="{FF2B5EF4-FFF2-40B4-BE49-F238E27FC236}">
                  <a16:creationId xmlns:a16="http://schemas.microsoft.com/office/drawing/2014/main" id="{4F25292F-257D-4237-AF9C-3AD5675A2D72}"/>
                </a:ext>
              </a:extLst>
            </p:cNvPr>
            <p:cNvPicPr>
              <a:picLocks noChangeAspect="1"/>
            </p:cNvPicPr>
            <p:nvPr/>
          </p:nvPicPr>
          <p:blipFill rotWithShape="1">
            <a:blip r:embed="rId2"/>
            <a:srcRect b="71405"/>
            <a:stretch/>
          </p:blipFill>
          <p:spPr>
            <a:xfrm>
              <a:off x="319087" y="255587"/>
              <a:ext cx="4773613" cy="919737"/>
            </a:xfrm>
            <a:prstGeom prst="rect">
              <a:avLst/>
            </a:prstGeom>
          </p:spPr>
        </p:pic>
        <p:grpSp>
          <p:nvGrpSpPr>
            <p:cNvPr id="15" name="グループ化 14">
              <a:extLst>
                <a:ext uri="{FF2B5EF4-FFF2-40B4-BE49-F238E27FC236}">
                  <a16:creationId xmlns:a16="http://schemas.microsoft.com/office/drawing/2014/main" id="{DEC7C206-B3B8-4FE9-ADA7-36EEF56C74D7}"/>
                </a:ext>
              </a:extLst>
            </p:cNvPr>
            <p:cNvGrpSpPr/>
            <p:nvPr/>
          </p:nvGrpSpPr>
          <p:grpSpPr>
            <a:xfrm>
              <a:off x="1004998" y="463378"/>
              <a:ext cx="3916127" cy="383529"/>
              <a:chOff x="1246298" y="564978"/>
              <a:chExt cx="3916127" cy="383529"/>
            </a:xfrm>
          </p:grpSpPr>
          <p:sp>
            <p:nvSpPr>
              <p:cNvPr id="17" name="角丸四角形 4">
                <a:extLst>
                  <a:ext uri="{FF2B5EF4-FFF2-40B4-BE49-F238E27FC236}">
                    <a16:creationId xmlns:a16="http://schemas.microsoft.com/office/drawing/2014/main" id="{09252CEF-D852-4B1B-A9CF-7826BDE23E2D}"/>
                  </a:ext>
                </a:extLst>
              </p:cNvPr>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44A262F1-025C-4EE6-AF6B-6ECB0D1DE60A}"/>
                  </a:ext>
                </a:extLst>
              </p:cNvPr>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Tree>
    <p:extLst>
      <p:ext uri="{BB962C8B-B14F-4D97-AF65-F5344CB8AC3E}">
        <p14:creationId xmlns:p14="http://schemas.microsoft.com/office/powerpoint/2010/main" val="22663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rotWithShape="1">
          <a:blip r:embed="rId2"/>
          <a:srcRect b="56220"/>
          <a:stretch/>
        </p:blipFill>
        <p:spPr>
          <a:xfrm>
            <a:off x="356208" y="2362201"/>
            <a:ext cx="11479584" cy="4133850"/>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895799" y="4210990"/>
            <a:ext cx="577621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701250" y="1637209"/>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
        <p:nvSpPr>
          <p:cNvPr id="41" name="テキスト ボックス 40">
            <a:extLst>
              <a:ext uri="{FF2B5EF4-FFF2-40B4-BE49-F238E27FC236}">
                <a16:creationId xmlns:a16="http://schemas.microsoft.com/office/drawing/2014/main" id="{21BBA193-94ED-40AD-B276-97F8E9BB9AB8}"/>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 </a:t>
            </a:r>
            <a:r>
              <a:rPr lang="en-US" altLang="ja-JP" sz="2400" dirty="0"/>
              <a:t>Broker</a:t>
            </a:r>
            <a:r>
              <a:rPr lang="ja-JP" altLang="en-US" sz="2400" dirty="0"/>
              <a:t>を立ち上げ</a:t>
            </a:r>
            <a:r>
              <a:rPr lang="en-US" altLang="ja-JP" sz="2400" dirty="0">
                <a:solidFill>
                  <a:srgbClr val="00B050"/>
                </a:solidFill>
              </a:rPr>
              <a:t>STM32</a:t>
            </a:r>
            <a:r>
              <a:rPr lang="ja-JP" altLang="en-US" sz="2400" dirty="0"/>
              <a:t>からデータが届いていることを確認します。</a:t>
            </a:r>
            <a:endParaRPr lang="en-US" sz="2400" dirty="0"/>
          </a:p>
        </p:txBody>
      </p:sp>
    </p:spTree>
    <p:extLst>
      <p:ext uri="{BB962C8B-B14F-4D97-AF65-F5344CB8AC3E}">
        <p14:creationId xmlns:p14="http://schemas.microsoft.com/office/powerpoint/2010/main" val="139265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p:cNvCxnSpPr>
          <p:nvPr/>
        </p:nvCxnSpPr>
        <p:spPr>
          <a:xfrm flipV="1">
            <a:off x="7301383" y="2718406"/>
            <a:ext cx="1781682" cy="72727"/>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5"/>
          <a:stretch>
            <a:fillRect/>
          </a:stretch>
        </p:blipFill>
        <p:spPr>
          <a:xfrm>
            <a:off x="4334262" y="2303359"/>
            <a:ext cx="1875663" cy="1192533"/>
          </a:xfrm>
          <a:prstGeom prst="rect">
            <a:avLst/>
          </a:prstGeom>
        </p:spPr>
      </p:pic>
      <p:pic>
        <p:nvPicPr>
          <p:cNvPr id="59" name="図 58"/>
          <p:cNvPicPr>
            <a:picLocks noChangeAspect="1"/>
          </p:cNvPicPr>
          <p:nvPr/>
        </p:nvPicPr>
        <p:blipFill>
          <a:blip r:embed="rId6"/>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endCxn id="59" idx="1"/>
          </p:cNvCxnSpPr>
          <p:nvPr/>
        </p:nvCxnSpPr>
        <p:spPr>
          <a:xfrm>
            <a:off x="7301383" y="3380267"/>
            <a:ext cx="1358559" cy="84306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
        <p:nvSpPr>
          <p:cNvPr id="32" name="テキスト ボックス 1028">
            <a:extLst>
              <a:ext uri="{FF2B5EF4-FFF2-40B4-BE49-F238E27FC236}">
                <a16:creationId xmlns:a16="http://schemas.microsoft.com/office/drawing/2014/main" id="{2BD9EADF-94D9-4BE1-8632-3202FCE9B8DF}"/>
              </a:ext>
            </a:extLst>
          </p:cNvPr>
          <p:cNvSpPr txBox="1"/>
          <p:nvPr/>
        </p:nvSpPr>
        <p:spPr>
          <a:xfrm>
            <a:off x="3684558" y="218440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PC</a:t>
            </a:r>
            <a:endParaRPr kumimoji="1" lang="ja-JP" altLang="en-US" sz="1600"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376400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a:xfrm>
            <a:off x="838200" y="365126"/>
            <a:ext cx="10515600" cy="540108"/>
          </a:xfrm>
        </p:spPr>
        <p:txBody>
          <a:bodyPr vert="horz" lIns="91440" tIns="45720" rIns="91440" bIns="45720" rtlCol="0" anchor="ctr">
            <a:normAutofit/>
          </a:bodyPr>
          <a:lstStyle/>
          <a:p>
            <a:r>
              <a:rPr lang="en-US" altLang="ja-JP" sz="2800" dirty="0"/>
              <a:t>5-0 </a:t>
            </a:r>
            <a:r>
              <a:rPr lang="en-US" altLang="ja-JP" sz="2800" dirty="0">
                <a:solidFill>
                  <a:srgbClr val="0563C1"/>
                </a:solidFill>
              </a:rPr>
              <a:t>Node-RED</a:t>
            </a:r>
            <a:r>
              <a:rPr lang="ja-JP" altLang="en-US" sz="2800" dirty="0"/>
              <a:t> 上に</a:t>
            </a:r>
            <a:r>
              <a:rPr lang="en-US" altLang="ja-JP" sz="2800" dirty="0"/>
              <a:t>MQTT</a:t>
            </a:r>
            <a:r>
              <a:rPr lang="ja-JP" altLang="en-US" sz="2800" dirty="0"/>
              <a:t>ノードを配置</a:t>
            </a:r>
          </a:p>
        </p:txBody>
      </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a:p>
        </p:txBody>
      </p:sp>
      <p:sp>
        <p:nvSpPr>
          <p:cNvPr id="12" name="テキスト ボックス 11">
            <a:extLst>
              <a:ext uri="{FF2B5EF4-FFF2-40B4-BE49-F238E27FC236}">
                <a16:creationId xmlns:a16="http://schemas.microsoft.com/office/drawing/2014/main" id="{8A200C80-66BB-4175-9295-C28123B65D3A}"/>
              </a:ext>
            </a:extLst>
          </p:cNvPr>
          <p:cNvSpPr txBox="1"/>
          <p:nvPr/>
        </p:nvSpPr>
        <p:spPr>
          <a:xfrm>
            <a:off x="605119" y="1217647"/>
            <a:ext cx="11229529" cy="5262979"/>
          </a:xfrm>
          <a:prstGeom prst="rect">
            <a:avLst/>
          </a:prstGeom>
          <a:noFill/>
        </p:spPr>
        <p:txBody>
          <a:bodyPr wrap="square" rtlCol="0">
            <a:spAutoFit/>
          </a:bodyPr>
          <a:lstStyle/>
          <a:p>
            <a:r>
              <a:rPr lang="en-US" altLang="ja-JP" sz="2400" dirty="0"/>
              <a:t>MQTT</a:t>
            </a:r>
            <a:r>
              <a:rPr lang="ja-JP" altLang="en-US" sz="2400" dirty="0"/>
              <a:t>ノードを作成する方法は以下の３通りです。</a:t>
            </a:r>
            <a:endParaRPr lang="en-US" altLang="ja-JP" sz="2400" dirty="0"/>
          </a:p>
          <a:p>
            <a:endParaRPr lang="en-US" altLang="ja-JP" sz="2400" dirty="0"/>
          </a:p>
          <a:p>
            <a:r>
              <a:rPr lang="ja-JP" altLang="en-US" sz="2400" dirty="0"/>
              <a:t>・手動で追加</a:t>
            </a:r>
            <a:endParaRPr lang="en-US" altLang="ja-JP" sz="2400" dirty="0"/>
          </a:p>
          <a:p>
            <a:r>
              <a:rPr lang="ja-JP" altLang="en-US" sz="2400" dirty="0"/>
              <a:t>  手動でノードを追加します。</a:t>
            </a:r>
            <a:endParaRPr lang="en-US" altLang="ja-JP" sz="2400" dirty="0"/>
          </a:p>
          <a:p>
            <a:endParaRPr lang="en-US" altLang="ja-JP" sz="2400" dirty="0"/>
          </a:p>
          <a:p>
            <a:r>
              <a:rPr lang="ja-JP" altLang="en-US" sz="2400" dirty="0"/>
              <a:t>・クリップボードからのインポート</a:t>
            </a:r>
            <a:endParaRPr lang="en-US" altLang="ja-JP" sz="2400" dirty="0"/>
          </a:p>
          <a:p>
            <a:r>
              <a:rPr lang="ja-JP" altLang="en-US" sz="2400" dirty="0"/>
              <a:t>  あらかじめ作成されたノードの構成をインポートします。</a:t>
            </a:r>
            <a:endParaRPr lang="en-US" altLang="ja-JP" sz="2400" dirty="0"/>
          </a:p>
          <a:p>
            <a:r>
              <a:rPr lang="ja-JP" altLang="en-US" sz="2400" dirty="0"/>
              <a:t>  ホームページ等で検索するとこの形で配信されている場合が多いので、</a:t>
            </a:r>
            <a:endParaRPr lang="en-US" altLang="ja-JP" sz="2400" dirty="0"/>
          </a:p>
          <a:p>
            <a:r>
              <a:rPr lang="ja-JP" altLang="en-US" sz="2400" dirty="0"/>
              <a:t>  こちらの方法もみておきましょう。</a:t>
            </a:r>
            <a:endParaRPr lang="en-US" altLang="ja-JP" sz="2400" dirty="0"/>
          </a:p>
          <a:p>
            <a:endParaRPr lang="en-US" altLang="ja-JP" sz="2400" dirty="0"/>
          </a:p>
          <a:p>
            <a:r>
              <a:rPr lang="ja-JP" altLang="en-US" sz="2400" dirty="0"/>
              <a:t>・ライブラリからのインポート</a:t>
            </a:r>
            <a:endParaRPr lang="en-US" altLang="ja-JP" sz="2400" dirty="0"/>
          </a:p>
          <a:p>
            <a:r>
              <a:rPr lang="ja-JP" altLang="en-US" sz="2400" dirty="0"/>
              <a:t>  自分で作成したノードの構成をライブラリとして保存することができます。</a:t>
            </a:r>
            <a:endParaRPr lang="en-US" altLang="ja-JP" sz="2400" dirty="0"/>
          </a:p>
          <a:p>
            <a:endParaRPr lang="en-US" altLang="ja-JP" sz="2400" dirty="0"/>
          </a:p>
          <a:p>
            <a:r>
              <a:rPr lang="ja-JP" altLang="en-US" sz="2400" dirty="0"/>
              <a:t>この章ではクリップボードからのインポートの方法を説明します。</a:t>
            </a:r>
            <a:endParaRPr lang="en-US" altLang="ja-JP" sz="2400" dirty="0"/>
          </a:p>
        </p:txBody>
      </p:sp>
    </p:spTree>
    <p:extLst>
      <p:ext uri="{BB962C8B-B14F-4D97-AF65-F5344CB8AC3E}">
        <p14:creationId xmlns:p14="http://schemas.microsoft.com/office/powerpoint/2010/main" val="96888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2046B20-1798-4503-9613-E468742265D8}"/>
              </a:ext>
            </a:extLst>
          </p:cNvPr>
          <p:cNvSpPr>
            <a:spLocks noGrp="1"/>
          </p:cNvSpPr>
          <p:nvPr>
            <p:ph idx="1"/>
          </p:nvPr>
        </p:nvSpPr>
        <p:spPr>
          <a:xfrm>
            <a:off x="838200" y="353291"/>
            <a:ext cx="10515600" cy="5823672"/>
          </a:xfrm>
        </p:spPr>
        <p:txBody>
          <a:bodyPr/>
          <a:lstStyle/>
          <a:p>
            <a:pPr marL="514350" indent="-514350">
              <a:buAutoNum type="arabicParenBoth"/>
            </a:pPr>
            <a:r>
              <a:rPr kumimoji="1" lang="ja-JP" altLang="en-US" dirty="0"/>
              <a:t>ノード構成のページにアクセス</a:t>
            </a:r>
            <a:endParaRPr kumimoji="1" lang="en-US" altLang="ja-JP" dirty="0"/>
          </a:p>
          <a:p>
            <a:pPr marL="0" indent="0">
              <a:buNone/>
            </a:pPr>
            <a:r>
              <a:rPr lang="ja-JP" altLang="en-US" dirty="0"/>
              <a:t>      </a:t>
            </a:r>
            <a:r>
              <a:rPr lang="en-US" altLang="ja-JP" dirty="0"/>
              <a:t>GitHub</a:t>
            </a:r>
            <a:r>
              <a:rPr lang="ja-JP" altLang="en-US" dirty="0"/>
              <a:t>に</a:t>
            </a:r>
            <a:r>
              <a:rPr lang="en-US" altLang="ja-JP" dirty="0"/>
              <a:t>Node-RED</a:t>
            </a:r>
            <a:r>
              <a:rPr lang="ja-JP" altLang="en-US" dirty="0"/>
              <a:t>の構成を用意しました。</a:t>
            </a:r>
            <a:endParaRPr lang="en-US" altLang="ja-JP" dirty="0"/>
          </a:p>
          <a:p>
            <a:pPr marL="0" indent="0">
              <a:buNone/>
            </a:pPr>
            <a:r>
              <a:rPr lang="ja-JP" altLang="en-US" dirty="0"/>
              <a:t>     以下にアクセスしてください。</a:t>
            </a:r>
            <a:endParaRPr kumimoji="1" lang="en-US" altLang="ja-JP" dirty="0"/>
          </a:p>
          <a:p>
            <a:pPr marL="0" indent="0">
              <a:buNone/>
            </a:pPr>
            <a:r>
              <a:rPr kumimoji="1" lang="ja-JP" altLang="en-US" dirty="0"/>
              <a:t>      </a:t>
            </a:r>
            <a:r>
              <a:rPr lang="en-US" altLang="ja-JP" dirty="0">
                <a:hlinkClick r:id="rId2"/>
              </a:rPr>
              <a:t>https://github.com/IoT-ALGYAN-Hiroshima/IoT_Handson_20181223/blob/master/Node-RED/MQTTHelloWorld/MQTTHelloWorld.txt</a:t>
            </a:r>
            <a:endParaRPr lang="en-US" altLang="ja-JP" dirty="0"/>
          </a:p>
          <a:p>
            <a:pPr marL="0" indent="0">
              <a:buNone/>
            </a:pPr>
            <a:endParaRPr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55277B21-3963-4CE6-8DE7-7F077BA7FBBD}"/>
              </a:ext>
            </a:extLst>
          </p:cNvPr>
          <p:cNvPicPr>
            <a:picLocks noChangeAspect="1"/>
          </p:cNvPicPr>
          <p:nvPr/>
        </p:nvPicPr>
        <p:blipFill>
          <a:blip r:embed="rId3"/>
          <a:stretch>
            <a:fillRect/>
          </a:stretch>
        </p:blipFill>
        <p:spPr>
          <a:xfrm>
            <a:off x="2815499" y="3094038"/>
            <a:ext cx="6561001" cy="3598861"/>
          </a:xfrm>
          <a:prstGeom prst="rect">
            <a:avLst/>
          </a:prstGeom>
        </p:spPr>
      </p:pic>
    </p:spTree>
    <p:extLst>
      <p:ext uri="{BB962C8B-B14F-4D97-AF65-F5344CB8AC3E}">
        <p14:creationId xmlns:p14="http://schemas.microsoft.com/office/powerpoint/2010/main" val="198735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92CBBD6-E921-4111-BFF2-D0D680336794}"/>
              </a:ext>
            </a:extLst>
          </p:cNvPr>
          <p:cNvPicPr>
            <a:picLocks noChangeAspect="1"/>
          </p:cNvPicPr>
          <p:nvPr/>
        </p:nvPicPr>
        <p:blipFill rotWithShape="1">
          <a:blip r:embed="rId2"/>
          <a:srcRect l="-22" r="1"/>
          <a:stretch/>
        </p:blipFill>
        <p:spPr>
          <a:xfrm>
            <a:off x="749300" y="704939"/>
            <a:ext cx="10691111" cy="584826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(2) </a:t>
            </a:r>
            <a:r>
              <a:rPr kumimoji="1" lang="ja-JP" altLang="en-US" dirty="0"/>
              <a:t>ノード構成をクリップボードにコピー</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spTree>
    <p:extLst>
      <p:ext uri="{BB962C8B-B14F-4D97-AF65-F5344CB8AC3E}">
        <p14:creationId xmlns:p14="http://schemas.microsoft.com/office/powerpoint/2010/main" val="214076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(3)</a:t>
            </a:r>
            <a:r>
              <a:rPr kumimoji="1" lang="ja-JP" altLang="en-US" dirty="0"/>
              <a:t> </a:t>
            </a:r>
            <a:r>
              <a:rPr kumimoji="1" lang="en-US" altLang="ja-JP" dirty="0"/>
              <a:t>Node-RED</a:t>
            </a:r>
            <a:r>
              <a:rPr kumimoji="1" lang="ja-JP" altLang="en-US" dirty="0"/>
              <a:t>のメニューを開く</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pic>
        <p:nvPicPr>
          <p:cNvPr id="2" name="図 1">
            <a:extLst>
              <a:ext uri="{FF2B5EF4-FFF2-40B4-BE49-F238E27FC236}">
                <a16:creationId xmlns:a16="http://schemas.microsoft.com/office/drawing/2014/main" id="{6C4877E7-C087-4AFB-A024-30392194B99B}"/>
              </a:ext>
            </a:extLst>
          </p:cNvPr>
          <p:cNvPicPr>
            <a:picLocks noChangeAspect="1"/>
          </p:cNvPicPr>
          <p:nvPr/>
        </p:nvPicPr>
        <p:blipFill>
          <a:blip r:embed="rId2"/>
          <a:stretch>
            <a:fillRect/>
          </a:stretch>
        </p:blipFill>
        <p:spPr>
          <a:xfrm>
            <a:off x="783815" y="795337"/>
            <a:ext cx="10624369" cy="5827713"/>
          </a:xfrm>
          <a:prstGeom prst="rect">
            <a:avLst/>
          </a:prstGeom>
        </p:spPr>
      </p:pic>
      <p:sp>
        <p:nvSpPr>
          <p:cNvPr id="7" name="吹き出し: 四角形 6">
            <a:extLst>
              <a:ext uri="{FF2B5EF4-FFF2-40B4-BE49-F238E27FC236}">
                <a16:creationId xmlns:a16="http://schemas.microsoft.com/office/drawing/2014/main" id="{372E909C-BEAF-43DB-8E19-789A78F96B72}"/>
              </a:ext>
            </a:extLst>
          </p:cNvPr>
          <p:cNvSpPr/>
          <p:nvPr/>
        </p:nvSpPr>
        <p:spPr>
          <a:xfrm>
            <a:off x="8331200" y="452437"/>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メニューを開く</a:t>
            </a:r>
            <a:endParaRPr kumimoji="1" lang="ja-JP" altLang="en-US" b="1" dirty="0">
              <a:solidFill>
                <a:srgbClr val="FF0000"/>
              </a:solidFill>
            </a:endParaRPr>
          </a:p>
        </p:txBody>
      </p:sp>
      <p:sp>
        <p:nvSpPr>
          <p:cNvPr id="8" name="円/楕円 8">
            <a:extLst>
              <a:ext uri="{FF2B5EF4-FFF2-40B4-BE49-F238E27FC236}">
                <a16:creationId xmlns:a16="http://schemas.microsoft.com/office/drawing/2014/main" id="{BE2C22C0-3AD0-457A-949B-9C1C6194DC4F}"/>
              </a:ext>
            </a:extLst>
          </p:cNvPr>
          <p:cNvSpPr/>
          <p:nvPr/>
        </p:nvSpPr>
        <p:spPr>
          <a:xfrm>
            <a:off x="10769600" y="1528355"/>
            <a:ext cx="7874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602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AB9059-88C7-49BC-BF00-896C1EAAD741}"/>
              </a:ext>
            </a:extLst>
          </p:cNvPr>
          <p:cNvPicPr>
            <a:picLocks noChangeAspect="1"/>
          </p:cNvPicPr>
          <p:nvPr/>
        </p:nvPicPr>
        <p:blipFill>
          <a:blip r:embed="rId2"/>
          <a:stretch>
            <a:fillRect/>
          </a:stretch>
        </p:blipFill>
        <p:spPr>
          <a:xfrm>
            <a:off x="754874" y="830261"/>
            <a:ext cx="10682252" cy="5859463"/>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(3)</a:t>
            </a:r>
            <a:r>
              <a:rPr kumimoji="1" lang="ja-JP" altLang="en-US" dirty="0"/>
              <a:t>クリップボードからの読み込み</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4838700" y="3188492"/>
            <a:ext cx="2209800" cy="1143000"/>
          </a:xfrm>
          <a:prstGeom prst="wedgeRectCallout">
            <a:avLst>
              <a:gd name="adj1" fmla="val 42672"/>
              <a:gd name="adj2" fmla="val -9683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クリップボード</a:t>
            </a:r>
            <a:endParaRPr kumimoji="1" lang="en-US" altLang="ja-JP" b="1" dirty="0">
              <a:solidFill>
                <a:srgbClr val="FF0000"/>
              </a:solidFill>
            </a:endParaRPr>
          </a:p>
          <a:p>
            <a:pPr algn="ctr"/>
            <a:r>
              <a:rPr lang="ja-JP" altLang="en-US" b="1" dirty="0">
                <a:solidFill>
                  <a:srgbClr val="FF0000"/>
                </a:solidFill>
              </a:rPr>
              <a:t>を選択</a:t>
            </a:r>
            <a:endParaRPr kumimoji="1" lang="ja-JP" altLang="en-US" b="1" dirty="0">
              <a:solidFill>
                <a:srgbClr val="FF0000"/>
              </a:solidFill>
            </a:endParaRP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6578600" y="1261268"/>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読み込み</a:t>
            </a:r>
          </a:p>
        </p:txBody>
      </p:sp>
      <p:sp>
        <p:nvSpPr>
          <p:cNvPr id="6" name="円/楕円 8">
            <a:extLst>
              <a:ext uri="{FF2B5EF4-FFF2-40B4-BE49-F238E27FC236}">
                <a16:creationId xmlns:a16="http://schemas.microsoft.com/office/drawing/2014/main" id="{8DF8A4D0-3DB4-4710-973D-07A25429D589}"/>
              </a:ext>
            </a:extLst>
          </p:cNvPr>
          <p:cNvSpPr/>
          <p:nvPr/>
        </p:nvSpPr>
        <p:spPr>
          <a:xfrm>
            <a:off x="9105900" y="2290355"/>
            <a:ext cx="11430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3196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3BF3E71-5AC9-4BC6-80BA-5030EEE4C7DE}"/>
              </a:ext>
            </a:extLst>
          </p:cNvPr>
          <p:cNvPicPr>
            <a:picLocks noChangeAspect="1"/>
          </p:cNvPicPr>
          <p:nvPr/>
        </p:nvPicPr>
        <p:blipFill>
          <a:blip r:embed="rId2"/>
          <a:stretch>
            <a:fillRect/>
          </a:stretch>
        </p:blipFill>
        <p:spPr>
          <a:xfrm>
            <a:off x="838200" y="882249"/>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(4)</a:t>
            </a:r>
            <a:r>
              <a:rPr kumimoji="1" lang="ja-JP" altLang="en-US" dirty="0"/>
              <a:t>クリップボードからの読み込み</a:t>
            </a: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1485901" y="2145233"/>
            <a:ext cx="1600200" cy="1200639"/>
          </a:xfrm>
          <a:prstGeom prst="wedgeRectCallout">
            <a:avLst>
              <a:gd name="adj1" fmla="val 114820"/>
              <a:gd name="adj2" fmla="val 5421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①この部分にノード構成をペーストする</a:t>
            </a:r>
            <a:endParaRPr kumimoji="1" lang="ja-JP" altLang="en-US" b="1" dirty="0">
              <a:solidFill>
                <a:srgbClr val="FF0000"/>
              </a:solidFill>
            </a:endParaRPr>
          </a:p>
        </p:txBody>
      </p:sp>
      <p:sp>
        <p:nvSpPr>
          <p:cNvPr id="6" name="円/楕円 8">
            <a:extLst>
              <a:ext uri="{FF2B5EF4-FFF2-40B4-BE49-F238E27FC236}">
                <a16:creationId xmlns:a16="http://schemas.microsoft.com/office/drawing/2014/main" id="{8DF8A4D0-3DB4-4710-973D-07A25429D589}"/>
              </a:ext>
            </a:extLst>
          </p:cNvPr>
          <p:cNvSpPr/>
          <p:nvPr/>
        </p:nvSpPr>
        <p:spPr>
          <a:xfrm>
            <a:off x="3926609" y="3049449"/>
            <a:ext cx="4673599" cy="143364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四角形 8">
            <a:extLst>
              <a:ext uri="{FF2B5EF4-FFF2-40B4-BE49-F238E27FC236}">
                <a16:creationId xmlns:a16="http://schemas.microsoft.com/office/drawing/2014/main" id="{8D887BA0-3E9D-460C-AFEC-387A31E84829}"/>
              </a:ext>
            </a:extLst>
          </p:cNvPr>
          <p:cNvSpPr/>
          <p:nvPr/>
        </p:nvSpPr>
        <p:spPr>
          <a:xfrm>
            <a:off x="8640616" y="4171461"/>
            <a:ext cx="1600200" cy="1200639"/>
          </a:xfrm>
          <a:prstGeom prst="wedgeRectCallout">
            <a:avLst>
              <a:gd name="adj1" fmla="val -73492"/>
              <a:gd name="adj2" fmla="val 3604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読み込みボタン押下</a:t>
            </a:r>
          </a:p>
        </p:txBody>
      </p:sp>
    </p:spTree>
    <p:extLst>
      <p:ext uri="{BB962C8B-B14F-4D97-AF65-F5344CB8AC3E}">
        <p14:creationId xmlns:p14="http://schemas.microsoft.com/office/powerpoint/2010/main" val="3524325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055924B-240F-4325-A08C-094EF639AEF2}"/>
              </a:ext>
            </a:extLst>
          </p:cNvPr>
          <p:cNvPicPr>
            <a:picLocks noChangeAspect="1"/>
          </p:cNvPicPr>
          <p:nvPr/>
        </p:nvPicPr>
        <p:blipFill>
          <a:blip r:embed="rId2"/>
          <a:stretch>
            <a:fillRect/>
          </a:stretch>
        </p:blipFill>
        <p:spPr>
          <a:xfrm>
            <a:off x="838201" y="882247"/>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(4)</a:t>
            </a:r>
            <a:r>
              <a:rPr kumimoji="1" lang="ja-JP" altLang="en-US" dirty="0"/>
              <a:t>クリップボードからの読み込み</a:t>
            </a: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218209" y="1511387"/>
            <a:ext cx="2220190" cy="1439631"/>
          </a:xfrm>
          <a:prstGeom prst="wedgeRectCallout">
            <a:avLst>
              <a:gd name="adj1" fmla="val 84867"/>
              <a:gd name="adj2" fmla="val 433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追加したノード</a:t>
            </a:r>
            <a:endParaRPr kumimoji="1" lang="en-US" altLang="ja-JP" b="1" dirty="0">
              <a:solidFill>
                <a:srgbClr val="FF0000"/>
              </a:solidFill>
            </a:endParaRPr>
          </a:p>
          <a:p>
            <a:pPr algn="ctr"/>
            <a:r>
              <a:rPr lang="ja-JP" altLang="en-US" b="1" dirty="0">
                <a:solidFill>
                  <a:srgbClr val="FF0000"/>
                </a:solidFill>
              </a:rPr>
              <a:t>が選択状態になるので、適当な箇所で、マウスクリック！</a:t>
            </a:r>
            <a:endParaRPr kumimoji="1" lang="ja-JP" altLang="en-US" b="1" dirty="0">
              <a:solidFill>
                <a:srgbClr val="FF0000"/>
              </a:solidFill>
            </a:endParaRPr>
          </a:p>
        </p:txBody>
      </p:sp>
      <p:sp>
        <p:nvSpPr>
          <p:cNvPr id="10" name="円/楕円 8">
            <a:extLst>
              <a:ext uri="{FF2B5EF4-FFF2-40B4-BE49-F238E27FC236}">
                <a16:creationId xmlns:a16="http://schemas.microsoft.com/office/drawing/2014/main" id="{D8B02565-7FFD-4876-BE18-8052D9B491CD}"/>
              </a:ext>
            </a:extLst>
          </p:cNvPr>
          <p:cNvSpPr/>
          <p:nvPr/>
        </p:nvSpPr>
        <p:spPr>
          <a:xfrm>
            <a:off x="2617354" y="2109355"/>
            <a:ext cx="5497946" cy="522662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994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A485C1-4D21-49CB-BA7E-64D13707CE7F}"/>
              </a:ext>
            </a:extLst>
          </p:cNvPr>
          <p:cNvPicPr>
            <a:picLocks noChangeAspect="1"/>
          </p:cNvPicPr>
          <p:nvPr/>
        </p:nvPicPr>
        <p:blipFill>
          <a:blip r:embed="rId2"/>
          <a:stretch>
            <a:fillRect/>
          </a:stretch>
        </p:blipFill>
        <p:spPr>
          <a:xfrm>
            <a:off x="838200" y="867236"/>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(5)</a:t>
            </a:r>
            <a:r>
              <a:rPr lang="ja-JP" altLang="en-US" dirty="0"/>
              <a:t> クリップボードからの読み込み完了</a:t>
            </a:r>
            <a:endParaRPr kumimoji="1" lang="ja-JP" altLang="en-US" dirty="0"/>
          </a:p>
        </p:txBody>
      </p:sp>
      <p:sp>
        <p:nvSpPr>
          <p:cNvPr id="8" name="吹き出し: 四角形 7">
            <a:extLst>
              <a:ext uri="{FF2B5EF4-FFF2-40B4-BE49-F238E27FC236}">
                <a16:creationId xmlns:a16="http://schemas.microsoft.com/office/drawing/2014/main" id="{C16111BE-C433-4A73-B34B-9DDAC7436CBF}"/>
              </a:ext>
            </a:extLst>
          </p:cNvPr>
          <p:cNvSpPr/>
          <p:nvPr/>
        </p:nvSpPr>
        <p:spPr>
          <a:xfrm>
            <a:off x="218209" y="1511387"/>
            <a:ext cx="2220190" cy="1439631"/>
          </a:xfrm>
          <a:prstGeom prst="wedgeRectCallout">
            <a:avLst>
              <a:gd name="adj1" fmla="val 84867"/>
              <a:gd name="adj2" fmla="val 433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選択状態がはずれるので、ここでクリップボードからの読み込み完了</a:t>
            </a:r>
          </a:p>
        </p:txBody>
      </p:sp>
      <p:sp>
        <p:nvSpPr>
          <p:cNvPr id="9" name="吹き出し: 四角形 8">
            <a:extLst>
              <a:ext uri="{FF2B5EF4-FFF2-40B4-BE49-F238E27FC236}">
                <a16:creationId xmlns:a16="http://schemas.microsoft.com/office/drawing/2014/main" id="{3806CE5B-B8FD-44C8-A21F-A09E0585C904}"/>
              </a:ext>
            </a:extLst>
          </p:cNvPr>
          <p:cNvSpPr/>
          <p:nvPr/>
        </p:nvSpPr>
        <p:spPr>
          <a:xfrm>
            <a:off x="1825336" y="5205485"/>
            <a:ext cx="7651173" cy="873197"/>
          </a:xfrm>
          <a:prstGeom prst="wedgeRectCallout">
            <a:avLst>
              <a:gd name="adj1" fmla="val 25429"/>
              <a:gd name="adj2" fmla="val 1596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ここから先の設定は手動での設定を参照ください。</a:t>
            </a:r>
          </a:p>
        </p:txBody>
      </p:sp>
    </p:spTree>
    <p:extLst>
      <p:ext uri="{BB962C8B-B14F-4D97-AF65-F5344CB8AC3E}">
        <p14:creationId xmlns:p14="http://schemas.microsoft.com/office/powerpoint/2010/main" val="111962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grpSp>
        <p:nvGrpSpPr>
          <p:cNvPr id="3" name="グループ化 2">
            <a:extLst>
              <a:ext uri="{FF2B5EF4-FFF2-40B4-BE49-F238E27FC236}">
                <a16:creationId xmlns:a16="http://schemas.microsoft.com/office/drawing/2014/main" id="{8050C486-3683-4A90-81D4-8D62FB41E55C}"/>
              </a:ext>
            </a:extLst>
          </p:cNvPr>
          <p:cNvGrpSpPr/>
          <p:nvPr/>
        </p:nvGrpSpPr>
        <p:grpSpPr>
          <a:xfrm>
            <a:off x="3761946" y="2593570"/>
            <a:ext cx="5146430" cy="4132739"/>
            <a:chOff x="3761946" y="2593570"/>
            <a:chExt cx="5146430" cy="4132739"/>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gr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Tree>
    <p:extLst>
      <p:ext uri="{BB962C8B-B14F-4D97-AF65-F5344CB8AC3E}">
        <p14:creationId xmlns:p14="http://schemas.microsoft.com/office/powerpoint/2010/main" val="234829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6712527" y="3429000"/>
            <a:ext cx="4893685" cy="3096491"/>
          </a:xfrm>
          <a:prstGeom prst="wedgeRectCallout">
            <a:avLst>
              <a:gd name="adj1" fmla="val -70323"/>
              <a:gd name="adj2" fmla="val -3099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2400" dirty="0">
                <a:solidFill>
                  <a:schemeClr val="tx1"/>
                </a:solidFill>
              </a:rPr>
              <a:t>MQTT port: 1883 (</a:t>
            </a:r>
            <a:r>
              <a:rPr kumimoji="1" lang="ja-JP" altLang="en-US" sz="2400" dirty="0">
                <a:solidFill>
                  <a:schemeClr val="tx1"/>
                </a:solidFill>
              </a:rPr>
              <a:t>デフォルト</a:t>
            </a:r>
            <a:r>
              <a:rPr kumimoji="1" lang="en-US" altLang="ja-JP" sz="2400" dirty="0">
                <a:solidFill>
                  <a:schemeClr val="tx1"/>
                </a:solidFill>
              </a:rPr>
              <a:t>)</a:t>
            </a:r>
          </a:p>
          <a:p>
            <a:r>
              <a:rPr lang="en-US" altLang="ja-JP" sz="2400" dirty="0">
                <a:solidFill>
                  <a:schemeClr val="tx1"/>
                </a:solidFill>
              </a:rPr>
              <a:t>MQTT WS port:</a:t>
            </a:r>
            <a:r>
              <a:rPr lang="ja-JP" altLang="en-US" sz="2400" dirty="0">
                <a:solidFill>
                  <a:schemeClr val="tx1"/>
                </a:solidFill>
              </a:rPr>
              <a:t> 任意 </a:t>
            </a:r>
            <a:r>
              <a:rPr lang="en-US" altLang="ja-JP" sz="2400" dirty="0">
                <a:solidFill>
                  <a:schemeClr val="tx1"/>
                </a:solidFill>
              </a:rPr>
              <a:t>(</a:t>
            </a:r>
            <a:r>
              <a:rPr lang="ja-JP" altLang="en-US" sz="2400" dirty="0">
                <a:solidFill>
                  <a:schemeClr val="tx1"/>
                </a:solidFill>
              </a:rPr>
              <a:t>今回未使用</a:t>
            </a:r>
            <a:r>
              <a:rPr lang="en-US" altLang="ja-JP" sz="2400" dirty="0">
                <a:solidFill>
                  <a:schemeClr val="tx1"/>
                </a:solidFill>
              </a:rPr>
              <a:t>)</a:t>
            </a:r>
            <a:endParaRPr kumimoji="1" lang="en-US" altLang="ja-JP" sz="2400" dirty="0">
              <a:solidFill>
                <a:schemeClr val="tx1"/>
              </a:solidFill>
            </a:endParaRPr>
          </a:p>
          <a:p>
            <a:r>
              <a:rPr kumimoji="1" lang="en-US" altLang="ja-JP" sz="2800" dirty="0" err="1">
                <a:solidFill>
                  <a:schemeClr val="tx1"/>
                </a:solidFill>
              </a:rPr>
              <a:t>Username:user</a:t>
            </a:r>
            <a:endParaRPr kumimoji="1" lang="en-US" altLang="ja-JP" sz="2800" dirty="0">
              <a:solidFill>
                <a:schemeClr val="tx1"/>
              </a:solidFill>
            </a:endParaRPr>
          </a:p>
          <a:p>
            <a:r>
              <a:rPr lang="en-US" altLang="ja-JP" sz="2800" dirty="0" err="1">
                <a:solidFill>
                  <a:schemeClr val="tx1"/>
                </a:solidFill>
              </a:rPr>
              <a:t>Password:pass</a:t>
            </a:r>
            <a:endParaRPr lang="en-US" altLang="ja-JP" sz="2800" dirty="0">
              <a:solidFill>
                <a:schemeClr val="tx1"/>
              </a:solidFill>
            </a:endParaRPr>
          </a:p>
          <a:p>
            <a:r>
              <a:rPr lang="en-US" altLang="ja-JP" sz="2800" dirty="0" err="1">
                <a:solidFill>
                  <a:schemeClr val="tx1"/>
                </a:solidFill>
              </a:rPr>
              <a:t>Name:MOSCA</a:t>
            </a:r>
            <a:endParaRPr lang="en-US" altLang="ja-JP" sz="28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
        <p:nvSpPr>
          <p:cNvPr id="9" name="正方形/長方形 8">
            <a:extLst>
              <a:ext uri="{FF2B5EF4-FFF2-40B4-BE49-F238E27FC236}">
                <a16:creationId xmlns:a16="http://schemas.microsoft.com/office/drawing/2014/main" id="{30FF4417-11AC-4EB9-BBDE-7A8FBD9620CD}"/>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26B55329-362D-49EF-B6DC-43BCDF93C76D}"/>
              </a:ext>
            </a:extLst>
          </p:cNvPr>
          <p:cNvPicPr>
            <a:picLocks noChangeAspect="1"/>
          </p:cNvPicPr>
          <p:nvPr/>
        </p:nvPicPr>
        <p:blipFill>
          <a:blip r:embed="rId3"/>
          <a:stretch>
            <a:fillRect/>
          </a:stretch>
        </p:blipFill>
        <p:spPr>
          <a:xfrm>
            <a:off x="584958" y="681079"/>
            <a:ext cx="11274495" cy="5896365"/>
          </a:xfrm>
          <a:prstGeom prst="rect">
            <a:avLst/>
          </a:prstGeom>
        </p:spPr>
      </p:pic>
      <p:sp>
        <p:nvSpPr>
          <p:cNvPr id="2" name="正方形/長方形 1">
            <a:extLst>
              <a:ext uri="{FF2B5EF4-FFF2-40B4-BE49-F238E27FC236}">
                <a16:creationId xmlns:a16="http://schemas.microsoft.com/office/drawing/2014/main" id="{705FDF1B-33D9-402B-A4A7-F49D1992056D}"/>
              </a:ext>
            </a:extLst>
          </p:cNvPr>
          <p:cNvSpPr/>
          <p:nvPr/>
        </p:nvSpPr>
        <p:spPr>
          <a:xfrm>
            <a:off x="1981200" y="4176004"/>
            <a:ext cx="6719455" cy="797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57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1444336" y="5013513"/>
            <a:ext cx="4065319" cy="1698269"/>
          </a:xfrm>
          <a:prstGeom prst="wedgeRectCallout">
            <a:avLst>
              <a:gd name="adj1" fmla="val 62195"/>
              <a:gd name="adj2" fmla="val -9981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トピック      </a:t>
            </a:r>
            <a:r>
              <a:rPr lang="en-US" altLang="ja-JP" sz="2400" dirty="0">
                <a:solidFill>
                  <a:schemeClr val="tx1"/>
                </a:solidFill>
              </a:rPr>
              <a:t>: user/feeds/hello</a:t>
            </a:r>
          </a:p>
          <a:p>
            <a:r>
              <a:rPr kumimoji="1" lang="en-US" altLang="ja-JP" sz="2400" dirty="0">
                <a:solidFill>
                  <a:schemeClr val="tx1"/>
                </a:solidFill>
              </a:rPr>
              <a:t>QoS            : 2</a:t>
            </a:r>
          </a:p>
          <a:p>
            <a:r>
              <a:rPr lang="ja-JP" altLang="en-US" sz="2400" dirty="0">
                <a:solidFill>
                  <a:schemeClr val="tx1"/>
                </a:solidFill>
              </a:rPr>
              <a:t>名前          </a:t>
            </a:r>
            <a:r>
              <a:rPr lang="en-US" altLang="ja-JP" sz="2400" dirty="0">
                <a:solidFill>
                  <a:schemeClr val="tx1"/>
                </a:solidFill>
              </a:rPr>
              <a:t>: (</a:t>
            </a:r>
            <a:r>
              <a:rPr lang="ja-JP" altLang="en-US" sz="2400" dirty="0">
                <a:solidFill>
                  <a:schemeClr val="tx1"/>
                </a:solidFill>
              </a:rPr>
              <a:t>なし</a:t>
            </a:r>
            <a:r>
              <a:rPr lang="en-US" altLang="ja-JP" sz="2400" dirty="0">
                <a:solidFill>
                  <a:schemeClr val="tx1"/>
                </a:solidFill>
              </a:rPr>
              <a:t>)</a:t>
            </a:r>
            <a:endParaRPr kumimoji="1" lang="ja-JP" altLang="en-US" sz="24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arduino-1.8.8-windows.exe”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547532" y="2648503"/>
            <a:ext cx="4639786" cy="3948380"/>
          </a:xfrm>
          <a:prstGeom prst="wedgeRectCallout">
            <a:avLst>
              <a:gd name="adj1" fmla="val -62078"/>
              <a:gd name="adj2" fmla="val -320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2400" dirty="0">
                <a:solidFill>
                  <a:schemeClr val="tx1"/>
                </a:solidFill>
              </a:rPr>
              <a:t>名前 </a:t>
            </a:r>
            <a:r>
              <a:rPr lang="en-US" altLang="ja-JP" sz="2400" dirty="0">
                <a:solidFill>
                  <a:schemeClr val="tx1"/>
                </a:solidFill>
              </a:rPr>
              <a:t>: MQTT_BROKER</a:t>
            </a:r>
            <a:endParaRPr kumimoji="1" lang="en-US" altLang="ja-JP" sz="2400" dirty="0">
              <a:solidFill>
                <a:schemeClr val="tx1"/>
              </a:solidFill>
            </a:endParaRPr>
          </a:p>
          <a:p>
            <a:endParaRPr kumimoji="1" lang="en-US" altLang="ja-JP" sz="2400" dirty="0">
              <a:solidFill>
                <a:schemeClr val="tx1"/>
              </a:solidFill>
            </a:endParaRPr>
          </a:p>
          <a:p>
            <a:r>
              <a:rPr kumimoji="1" lang="ja-JP" altLang="en-US" sz="2400" dirty="0">
                <a:solidFill>
                  <a:schemeClr val="tx1"/>
                </a:solidFill>
              </a:rPr>
              <a:t>サーバ                      ：自</a:t>
            </a:r>
            <a:r>
              <a:rPr kumimoji="1" lang="en-US" altLang="ja-JP" sz="2400" dirty="0">
                <a:solidFill>
                  <a:schemeClr val="tx1"/>
                </a:solidFill>
              </a:rPr>
              <a:t>PC</a:t>
            </a:r>
            <a:r>
              <a:rPr kumimoji="1" lang="ja-JP" altLang="en-US" sz="2400" dirty="0">
                <a:solidFill>
                  <a:schemeClr val="tx1"/>
                </a:solidFill>
              </a:rPr>
              <a:t>の</a:t>
            </a:r>
            <a:r>
              <a:rPr kumimoji="1" lang="en-US" altLang="ja-JP" sz="2400" dirty="0">
                <a:solidFill>
                  <a:schemeClr val="tx1"/>
                </a:solidFill>
              </a:rPr>
              <a:t>IP</a:t>
            </a:r>
            <a:r>
              <a:rPr kumimoji="1" lang="ja-JP" altLang="en-US" sz="2400" dirty="0">
                <a:solidFill>
                  <a:schemeClr val="tx1"/>
                </a:solidFill>
              </a:rPr>
              <a:t>アドレスを指定</a:t>
            </a:r>
            <a:endParaRPr kumimoji="1" lang="en-US" altLang="ja-JP" sz="2400" dirty="0">
              <a:solidFill>
                <a:schemeClr val="tx1"/>
              </a:solidFill>
            </a:endParaRPr>
          </a:p>
          <a:p>
            <a:r>
              <a:rPr lang="ja-JP" altLang="en-US" sz="2400" dirty="0">
                <a:solidFill>
                  <a:schemeClr val="tx1"/>
                </a:solidFill>
              </a:rPr>
              <a:t>ポート                         ：</a:t>
            </a:r>
            <a:r>
              <a:rPr lang="en-US" altLang="ja-JP" sz="2400" dirty="0">
                <a:solidFill>
                  <a:schemeClr val="tx1"/>
                </a:solidFill>
              </a:rPr>
              <a:t>1883</a:t>
            </a:r>
          </a:p>
          <a:p>
            <a:r>
              <a:rPr kumimoji="1" lang="en-US" altLang="ja-JP" sz="2400" dirty="0">
                <a:solidFill>
                  <a:schemeClr val="tx1"/>
                </a:solidFill>
              </a:rPr>
              <a:t>SSL/TLS</a:t>
            </a:r>
            <a:r>
              <a:rPr kumimoji="1" lang="ja-JP" altLang="en-US" sz="2400" dirty="0">
                <a:solidFill>
                  <a:schemeClr val="tx1"/>
                </a:solidFill>
              </a:rPr>
              <a:t>接続を使用 ：チェックなし</a:t>
            </a:r>
            <a:endParaRPr kumimoji="1" lang="en-US" altLang="ja-JP" sz="2400" dirty="0">
              <a:solidFill>
                <a:schemeClr val="tx1"/>
              </a:solidFill>
            </a:endParaRPr>
          </a:p>
          <a:p>
            <a:r>
              <a:rPr lang="ja-JP" altLang="en-US" sz="2400" dirty="0">
                <a:solidFill>
                  <a:schemeClr val="tx1"/>
                </a:solidFill>
              </a:rPr>
              <a:t>クライアント               ： </a:t>
            </a:r>
            <a:r>
              <a:rPr lang="en-US" altLang="ja-JP" sz="2400" dirty="0">
                <a:solidFill>
                  <a:schemeClr val="tx1"/>
                </a:solidFill>
              </a:rPr>
              <a:t>(</a:t>
            </a:r>
            <a:r>
              <a:rPr lang="ja-JP" altLang="en-US" sz="2400" dirty="0">
                <a:solidFill>
                  <a:schemeClr val="tx1"/>
                </a:solidFill>
              </a:rPr>
              <a:t>空白のまま</a:t>
            </a:r>
            <a:r>
              <a:rPr lang="en-US" altLang="ja-JP" sz="2400" dirty="0">
                <a:solidFill>
                  <a:schemeClr val="tx1"/>
                </a:solidFill>
              </a:rPr>
              <a:t>)</a:t>
            </a:r>
          </a:p>
          <a:p>
            <a:r>
              <a:rPr kumimoji="1" lang="ja-JP" altLang="en-US" sz="2400" dirty="0">
                <a:solidFill>
                  <a:schemeClr val="tx1"/>
                </a:solidFill>
              </a:rPr>
              <a:t>キープアライブ時間 </a:t>
            </a:r>
            <a:r>
              <a:rPr lang="en-US" altLang="ja-JP" sz="2400" dirty="0">
                <a:solidFill>
                  <a:schemeClr val="tx1"/>
                </a:solidFill>
              </a:rPr>
              <a:t>:</a:t>
            </a:r>
            <a:r>
              <a:rPr lang="ja-JP" altLang="en-US" sz="2400" dirty="0">
                <a:solidFill>
                  <a:schemeClr val="tx1"/>
                </a:solidFill>
              </a:rPr>
              <a:t> </a:t>
            </a:r>
            <a:r>
              <a:rPr lang="en-US" altLang="ja-JP" sz="2400" dirty="0">
                <a:solidFill>
                  <a:schemeClr val="tx1"/>
                </a:solidFill>
              </a:rPr>
              <a:t>60 </a:t>
            </a:r>
          </a:p>
          <a:p>
            <a:r>
              <a:rPr lang="ja-JP" altLang="en-US" sz="2400" dirty="0">
                <a:solidFill>
                  <a:schemeClr val="tx1"/>
                </a:solidFill>
              </a:rPr>
              <a:t>セッションの初期化 ：チェック</a:t>
            </a:r>
            <a:r>
              <a:rPr lang="en-US" altLang="ja-JP" sz="24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2400" dirty="0">
                <a:solidFill>
                  <a:schemeClr val="tx1"/>
                </a:solidFill>
              </a:rPr>
              <a:t>ユーザ名         ： </a:t>
            </a:r>
            <a:r>
              <a:rPr kumimoji="1" lang="en-US" altLang="ja-JP" sz="2400" dirty="0">
                <a:solidFill>
                  <a:schemeClr val="tx1"/>
                </a:solidFill>
              </a:rPr>
              <a:t>user</a:t>
            </a:r>
          </a:p>
          <a:p>
            <a:r>
              <a:rPr lang="ja-JP" altLang="en-US" sz="2400" dirty="0">
                <a:solidFill>
                  <a:schemeClr val="tx1"/>
                </a:solidFill>
              </a:rPr>
              <a:t>パスワード      ： </a:t>
            </a:r>
            <a:r>
              <a:rPr lang="en-US" altLang="ja-JP" sz="24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(1/2)</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1319645" y="5263639"/>
            <a:ext cx="3992583" cy="1381417"/>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トピック      </a:t>
            </a:r>
            <a:r>
              <a:rPr lang="en-US" altLang="ja-JP" sz="2400" dirty="0">
                <a:solidFill>
                  <a:schemeClr val="tx1"/>
                </a:solidFill>
              </a:rPr>
              <a:t>: user/feeds/temp</a:t>
            </a:r>
          </a:p>
          <a:p>
            <a:r>
              <a:rPr kumimoji="1" lang="en-US" altLang="ja-JP" sz="2400" dirty="0">
                <a:solidFill>
                  <a:schemeClr val="tx1"/>
                </a:solidFill>
              </a:rPr>
              <a:t>QoS            : 2</a:t>
            </a:r>
          </a:p>
          <a:p>
            <a:r>
              <a:rPr lang="ja-JP" altLang="en-US" sz="2400" dirty="0">
                <a:solidFill>
                  <a:schemeClr val="tx1"/>
                </a:solidFill>
              </a:rPr>
              <a:t>名前          </a:t>
            </a:r>
            <a:r>
              <a:rPr lang="en-US" altLang="ja-JP" sz="2400" dirty="0">
                <a:solidFill>
                  <a:schemeClr val="tx1"/>
                </a:solidFill>
              </a:rPr>
              <a:t>: (</a:t>
            </a:r>
            <a:r>
              <a:rPr lang="ja-JP" altLang="en-US" sz="2400" dirty="0">
                <a:solidFill>
                  <a:schemeClr val="tx1"/>
                </a:solidFill>
              </a:rPr>
              <a:t>なし</a:t>
            </a:r>
            <a:r>
              <a:rPr lang="en-US" altLang="ja-JP" sz="2400" dirty="0">
                <a:solidFill>
                  <a:schemeClr val="tx1"/>
                </a:solidFill>
              </a:rPr>
              <a:t>)</a:t>
            </a:r>
            <a:endParaRPr kumimoji="1" lang="ja-JP" altLang="en-US" sz="24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(2/2)</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1798047" y="5067820"/>
            <a:ext cx="3514182" cy="1790180"/>
          </a:xfrm>
          <a:prstGeom prst="wedgeRectCallout">
            <a:avLst>
              <a:gd name="adj1" fmla="val 64008"/>
              <a:gd name="adj2" fmla="val -1069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2400" dirty="0">
                <a:solidFill>
                  <a:schemeClr val="tx1"/>
                </a:solidFill>
              </a:rPr>
              <a:t>トピック      </a:t>
            </a:r>
            <a:r>
              <a:rPr lang="en-US" altLang="ja-JP" sz="2400" dirty="0">
                <a:solidFill>
                  <a:schemeClr val="tx1"/>
                </a:solidFill>
              </a:rPr>
              <a:t>: user/feeds/hum</a:t>
            </a:r>
          </a:p>
          <a:p>
            <a:r>
              <a:rPr kumimoji="1" lang="en-US" altLang="ja-JP" sz="2400" dirty="0">
                <a:solidFill>
                  <a:schemeClr val="tx1"/>
                </a:solidFill>
              </a:rPr>
              <a:t>QoS            : 2</a:t>
            </a:r>
          </a:p>
          <a:p>
            <a:r>
              <a:rPr lang="ja-JP" altLang="en-US" sz="2400" dirty="0">
                <a:solidFill>
                  <a:schemeClr val="tx1"/>
                </a:solidFill>
              </a:rPr>
              <a:t>名前          </a:t>
            </a:r>
            <a:r>
              <a:rPr lang="en-US" altLang="ja-JP" sz="2400" dirty="0">
                <a:solidFill>
                  <a:schemeClr val="tx1"/>
                </a:solidFill>
              </a:rPr>
              <a:t>: (</a:t>
            </a:r>
            <a:r>
              <a:rPr lang="ja-JP" altLang="en-US" sz="2400" dirty="0">
                <a:solidFill>
                  <a:schemeClr val="tx1"/>
                </a:solidFill>
              </a:rPr>
              <a:t>なし</a:t>
            </a:r>
            <a:r>
              <a:rPr lang="en-US" altLang="ja-JP" sz="2400" dirty="0">
                <a:solidFill>
                  <a:schemeClr val="tx1"/>
                </a:solidFill>
              </a:rPr>
              <a:t>)</a:t>
            </a:r>
            <a:endParaRPr kumimoji="1" lang="ja-JP" altLang="en-US" sz="24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4D739F-5E9D-479A-AA2F-51B99E68945D}"/>
              </a:ext>
            </a:extLst>
          </p:cNvPr>
          <p:cNvPicPr>
            <a:picLocks noChangeAspect="1"/>
          </p:cNvPicPr>
          <p:nvPr/>
        </p:nvPicPr>
        <p:blipFill>
          <a:blip r:embed="rId2"/>
          <a:stretch>
            <a:fillRect/>
          </a:stretch>
        </p:blipFill>
        <p:spPr>
          <a:xfrm>
            <a:off x="2847998" y="2240582"/>
            <a:ext cx="6182625"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669746" y="3336955"/>
            <a:ext cx="358889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a:t>
            </a:r>
            <a:endParaRPr lang="en-US" altLang="ja-JP" sz="2400" dirty="0">
              <a:latin typeface="+mn-ea"/>
            </a:endParaRPr>
          </a:p>
          <a:p>
            <a:pPr marL="0" indent="0">
              <a:buNone/>
            </a:pPr>
            <a:r>
              <a:rPr lang="en-US" altLang="ja-JP" sz="2400" dirty="0">
                <a:latin typeface="+mn-ea"/>
              </a:rPr>
              <a:t>    </a:t>
            </a:r>
            <a:r>
              <a:rPr lang="ja-JP" altLang="en-US" sz="2400" dirty="0">
                <a:latin typeface="+mn-ea"/>
              </a:rPr>
              <a:t>環境に合わせて変更します。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a:t>
            </a:r>
            <a:r>
              <a:rPr lang="en-US" altLang="ja-JP" dirty="0">
                <a:solidFill>
                  <a:srgbClr val="FF0000"/>
                </a:solidFill>
              </a:rPr>
              <a:t>uffalo-G-AE22</a:t>
            </a:r>
            <a:r>
              <a:rPr lang="en-US" altLang="ja-JP" dirty="0"/>
              <a:t>";</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a:t>
            </a:r>
            <a:r>
              <a:rPr lang="en-US" altLang="ja-JP" dirty="0">
                <a:solidFill>
                  <a:srgbClr val="FF0000"/>
                </a:solidFill>
              </a:rPr>
              <a:t>12345678</a:t>
            </a:r>
            <a:r>
              <a:rPr lang="en-US" altLang="ja-JP" dirty="0"/>
              <a:t>";</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
        <p:nvSpPr>
          <p:cNvPr id="5" name="四角形吹き出し 10">
            <a:extLst>
              <a:ext uri="{FF2B5EF4-FFF2-40B4-BE49-F238E27FC236}">
                <a16:creationId xmlns:a16="http://schemas.microsoft.com/office/drawing/2014/main" id="{900D3765-22BC-451A-89BD-04A9B6A9B362}"/>
              </a:ext>
            </a:extLst>
          </p:cNvPr>
          <p:cNvSpPr/>
          <p:nvPr/>
        </p:nvSpPr>
        <p:spPr>
          <a:xfrm>
            <a:off x="8219210" y="3128246"/>
            <a:ext cx="1815398" cy="601508"/>
          </a:xfrm>
          <a:prstGeom prst="wedgeRectCallout">
            <a:avLst>
              <a:gd name="adj1" fmla="val -49232"/>
              <a:gd name="adj2" fmla="val 817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次ページ参照</a:t>
            </a:r>
          </a:p>
        </p:txBody>
      </p:sp>
      <p:sp>
        <p:nvSpPr>
          <p:cNvPr id="6" name="四角形吹き出し 10">
            <a:extLst>
              <a:ext uri="{FF2B5EF4-FFF2-40B4-BE49-F238E27FC236}">
                <a16:creationId xmlns:a16="http://schemas.microsoft.com/office/drawing/2014/main" id="{3C5FD57D-7723-4781-BD4F-EC4DA58E0B68}"/>
              </a:ext>
            </a:extLst>
          </p:cNvPr>
          <p:cNvSpPr/>
          <p:nvPr/>
        </p:nvSpPr>
        <p:spPr>
          <a:xfrm>
            <a:off x="6969547" y="1819701"/>
            <a:ext cx="1815398" cy="601508"/>
          </a:xfrm>
          <a:prstGeom prst="wedgeRectCallout">
            <a:avLst>
              <a:gd name="adj1" fmla="val -49232"/>
              <a:gd name="adj2" fmla="val 817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今回はこのまま</a:t>
            </a:r>
          </a:p>
        </p:txBody>
      </p:sp>
      <p:sp>
        <p:nvSpPr>
          <p:cNvPr id="7" name="四角形吹き出し 10">
            <a:extLst>
              <a:ext uri="{FF2B5EF4-FFF2-40B4-BE49-F238E27FC236}">
                <a16:creationId xmlns:a16="http://schemas.microsoft.com/office/drawing/2014/main" id="{C4831A85-7EEE-4C77-87B8-A20B0E7DB144}"/>
              </a:ext>
            </a:extLst>
          </p:cNvPr>
          <p:cNvSpPr/>
          <p:nvPr/>
        </p:nvSpPr>
        <p:spPr>
          <a:xfrm>
            <a:off x="7368208" y="2383512"/>
            <a:ext cx="1815398" cy="601508"/>
          </a:xfrm>
          <a:prstGeom prst="wedgeRectCallout">
            <a:avLst>
              <a:gd name="adj1" fmla="val -65259"/>
              <a:gd name="adj2" fmla="val 9211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今回はこのまま</a:t>
            </a:r>
          </a:p>
        </p:txBody>
      </p:sp>
    </p:spTree>
    <p:extLst>
      <p:ext uri="{BB962C8B-B14F-4D97-AF65-F5344CB8AC3E}">
        <p14:creationId xmlns:p14="http://schemas.microsoft.com/office/powerpoint/2010/main" val="1123835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4348831" y="1765321"/>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4329094" y="5107401"/>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5218054" y="2260244"/>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右 4">
            <a:extLst>
              <a:ext uri="{FF2B5EF4-FFF2-40B4-BE49-F238E27FC236}">
                <a16:creationId xmlns:a16="http://schemas.microsoft.com/office/drawing/2014/main" id="{26FDA222-7B77-417D-84B0-52BD41A8F6E5}"/>
              </a:ext>
            </a:extLst>
          </p:cNvPr>
          <p:cNvSpPr/>
          <p:nvPr/>
        </p:nvSpPr>
        <p:spPr>
          <a:xfrm>
            <a:off x="3826622" y="3504588"/>
            <a:ext cx="294918" cy="716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EF4F113F-63BD-410A-9468-59796527873A}"/>
              </a:ext>
            </a:extLst>
          </p:cNvPr>
          <p:cNvGrpSpPr/>
          <p:nvPr/>
        </p:nvGrpSpPr>
        <p:grpSpPr>
          <a:xfrm>
            <a:off x="1488407" y="2355608"/>
            <a:ext cx="2095804" cy="3994346"/>
            <a:chOff x="1488407" y="2355608"/>
            <a:chExt cx="2095804" cy="3994346"/>
          </a:xfrm>
        </p:grpSpPr>
        <p:pic>
          <p:nvPicPr>
            <p:cNvPr id="2" name="図 1">
              <a:extLst>
                <a:ext uri="{FF2B5EF4-FFF2-40B4-BE49-F238E27FC236}">
                  <a16:creationId xmlns:a16="http://schemas.microsoft.com/office/drawing/2014/main" id="{14ADD7D6-A165-4E85-9509-9035082BD91E}"/>
                </a:ext>
              </a:extLst>
            </p:cNvPr>
            <p:cNvPicPr>
              <a:picLocks noChangeAspect="1"/>
            </p:cNvPicPr>
            <p:nvPr/>
          </p:nvPicPr>
          <p:blipFill rotWithShape="1">
            <a:blip r:embed="rId3"/>
            <a:srcRect t="38247" r="91572"/>
            <a:stretch/>
          </p:blipFill>
          <p:spPr>
            <a:xfrm>
              <a:off x="1670570" y="2355608"/>
              <a:ext cx="1913641" cy="3943592"/>
            </a:xfrm>
            <a:prstGeom prst="rect">
              <a:avLst/>
            </a:prstGeom>
          </p:spPr>
        </p:pic>
        <p:sp>
          <p:nvSpPr>
            <p:cNvPr id="6" name="正方形/長方形 5">
              <a:extLst>
                <a:ext uri="{FF2B5EF4-FFF2-40B4-BE49-F238E27FC236}">
                  <a16:creationId xmlns:a16="http://schemas.microsoft.com/office/drawing/2014/main" id="{DE1AB42A-73C1-4392-AD91-8AC32C5A1476}"/>
                </a:ext>
              </a:extLst>
            </p:cNvPr>
            <p:cNvSpPr/>
            <p:nvPr/>
          </p:nvSpPr>
          <p:spPr>
            <a:xfrm>
              <a:off x="2083325" y="3921550"/>
              <a:ext cx="146115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68236C-AED2-4E66-9A94-CFEC134FE642}"/>
                </a:ext>
              </a:extLst>
            </p:cNvPr>
            <p:cNvSpPr/>
            <p:nvPr/>
          </p:nvSpPr>
          <p:spPr>
            <a:xfrm>
              <a:off x="1488407" y="6059905"/>
              <a:ext cx="48179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7519901-0B25-4264-8212-B80E8F9F0513}"/>
                </a:ext>
              </a:extLst>
            </p:cNvPr>
            <p:cNvSpPr/>
            <p:nvPr/>
          </p:nvSpPr>
          <p:spPr>
            <a:xfrm>
              <a:off x="1970202" y="3318235"/>
              <a:ext cx="1461155" cy="19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正方形/長方形 12">
            <a:extLst>
              <a:ext uri="{FF2B5EF4-FFF2-40B4-BE49-F238E27FC236}">
                <a16:creationId xmlns:a16="http://schemas.microsoft.com/office/drawing/2014/main" id="{185A3150-05AA-41EF-95ED-FB9D68E3CBC6}"/>
              </a:ext>
            </a:extLst>
          </p:cNvPr>
          <p:cNvSpPr/>
          <p:nvPr/>
        </p:nvSpPr>
        <p:spPr>
          <a:xfrm>
            <a:off x="0" y="532239"/>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69465BE4-47C1-4385-9619-74CBBE0C2D81}"/>
              </a:ext>
            </a:extLst>
          </p:cNvPr>
          <p:cNvGrpSpPr/>
          <p:nvPr/>
        </p:nvGrpSpPr>
        <p:grpSpPr>
          <a:xfrm>
            <a:off x="668927" y="532238"/>
            <a:ext cx="4130027" cy="6228779"/>
            <a:chOff x="1488407" y="3189127"/>
            <a:chExt cx="2095804" cy="3160827"/>
          </a:xfrm>
        </p:grpSpPr>
        <p:pic>
          <p:nvPicPr>
            <p:cNvPr id="17" name="図 16">
              <a:extLst>
                <a:ext uri="{FF2B5EF4-FFF2-40B4-BE49-F238E27FC236}">
                  <a16:creationId xmlns:a16="http://schemas.microsoft.com/office/drawing/2014/main" id="{E1B7D599-BDE3-4198-8332-9A497C752596}"/>
                </a:ext>
              </a:extLst>
            </p:cNvPr>
            <p:cNvPicPr>
              <a:picLocks noChangeAspect="1"/>
            </p:cNvPicPr>
            <p:nvPr/>
          </p:nvPicPr>
          <p:blipFill rotWithShape="1">
            <a:blip r:embed="rId3"/>
            <a:srcRect t="51300" r="91572" b="-1"/>
            <a:stretch/>
          </p:blipFill>
          <p:spPr>
            <a:xfrm>
              <a:off x="1670570" y="3189127"/>
              <a:ext cx="1913641" cy="3110073"/>
            </a:xfrm>
            <a:prstGeom prst="rect">
              <a:avLst/>
            </a:prstGeom>
          </p:spPr>
        </p:pic>
        <p:sp>
          <p:nvSpPr>
            <p:cNvPr id="18" name="正方形/長方形 17">
              <a:extLst>
                <a:ext uri="{FF2B5EF4-FFF2-40B4-BE49-F238E27FC236}">
                  <a16:creationId xmlns:a16="http://schemas.microsoft.com/office/drawing/2014/main" id="{F4D30F99-89D3-4597-B95B-3931880C3C50}"/>
                </a:ext>
              </a:extLst>
            </p:cNvPr>
            <p:cNvSpPr/>
            <p:nvPr/>
          </p:nvSpPr>
          <p:spPr>
            <a:xfrm>
              <a:off x="2083325" y="3921550"/>
              <a:ext cx="146115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6B199F98-BB48-4A80-B016-DD2625CB2000}"/>
                </a:ext>
              </a:extLst>
            </p:cNvPr>
            <p:cNvSpPr/>
            <p:nvPr/>
          </p:nvSpPr>
          <p:spPr>
            <a:xfrm>
              <a:off x="1488407" y="6059905"/>
              <a:ext cx="48179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9222A5C4-C2AC-4774-A11E-8CE709B90494}"/>
                </a:ext>
              </a:extLst>
            </p:cNvPr>
            <p:cNvSpPr/>
            <p:nvPr/>
          </p:nvSpPr>
          <p:spPr>
            <a:xfrm>
              <a:off x="1970202" y="3318235"/>
              <a:ext cx="1461155" cy="19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463E8409-0D7A-4C8B-8EA2-B22A0723BCA4}"/>
              </a:ext>
            </a:extLst>
          </p:cNvPr>
          <p:cNvGrpSpPr/>
          <p:nvPr/>
        </p:nvGrpSpPr>
        <p:grpSpPr>
          <a:xfrm>
            <a:off x="1632215" y="544945"/>
            <a:ext cx="8720793" cy="6308659"/>
            <a:chOff x="1632215" y="544945"/>
            <a:chExt cx="8720793" cy="6308659"/>
          </a:xfrm>
        </p:grpSpPr>
        <p:pic>
          <p:nvPicPr>
            <p:cNvPr id="15" name="図 14">
              <a:extLst>
                <a:ext uri="{FF2B5EF4-FFF2-40B4-BE49-F238E27FC236}">
                  <a16:creationId xmlns:a16="http://schemas.microsoft.com/office/drawing/2014/main" id="{A47EF964-F6C1-4162-9BD1-7CDE3D9D4164}"/>
                </a:ext>
              </a:extLst>
            </p:cNvPr>
            <p:cNvPicPr>
              <a:picLocks noChangeAspect="1"/>
            </p:cNvPicPr>
            <p:nvPr/>
          </p:nvPicPr>
          <p:blipFill>
            <a:blip r:embed="rId2"/>
            <a:stretch>
              <a:fillRect/>
            </a:stretch>
          </p:blipFill>
          <p:spPr>
            <a:xfrm>
              <a:off x="1632215" y="544945"/>
              <a:ext cx="8720793" cy="6308659"/>
            </a:xfrm>
            <a:prstGeom prst="rect">
              <a:avLst/>
            </a:prstGeom>
          </p:spPr>
        </p:pic>
        <p:sp>
          <p:nvSpPr>
            <p:cNvPr id="21" name="角丸四角形 18">
              <a:extLst>
                <a:ext uri="{FF2B5EF4-FFF2-40B4-BE49-F238E27FC236}">
                  <a16:creationId xmlns:a16="http://schemas.microsoft.com/office/drawing/2014/main" id="{3C7B6DE1-6E9A-4239-BB01-B6FAF18EFBEB}"/>
                </a:ext>
              </a:extLst>
            </p:cNvPr>
            <p:cNvSpPr/>
            <p:nvPr/>
          </p:nvSpPr>
          <p:spPr>
            <a:xfrm>
              <a:off x="2764943" y="1164914"/>
              <a:ext cx="1061680" cy="36154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2" name="角丸四角形 18">
              <a:extLst>
                <a:ext uri="{FF2B5EF4-FFF2-40B4-BE49-F238E27FC236}">
                  <a16:creationId xmlns:a16="http://schemas.microsoft.com/office/drawing/2014/main" id="{E4F5AB2D-B757-4C97-BADC-CF5571DF313D}"/>
                </a:ext>
              </a:extLst>
            </p:cNvPr>
            <p:cNvSpPr/>
            <p:nvPr/>
          </p:nvSpPr>
          <p:spPr>
            <a:xfrm>
              <a:off x="1766465" y="5093028"/>
              <a:ext cx="4060390" cy="3605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spTree>
    <p:extLst>
      <p:ext uri="{BB962C8B-B14F-4D97-AF65-F5344CB8AC3E}">
        <p14:creationId xmlns:p14="http://schemas.microsoft.com/office/powerpoint/2010/main" val="228664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B6651ED1-E4CD-4B92-8AD5-DD778089F2AC}"/>
              </a:ext>
            </a:extLst>
          </p:cNvPr>
          <p:cNvPicPr>
            <a:picLocks noChangeAspect="1"/>
          </p:cNvPicPr>
          <p:nvPr/>
        </p:nvPicPr>
        <p:blipFill>
          <a:blip r:embed="rId2"/>
          <a:stretch>
            <a:fillRect/>
          </a:stretch>
        </p:blipFill>
        <p:spPr>
          <a:xfrm>
            <a:off x="6426894" y="1203045"/>
            <a:ext cx="4899144" cy="3796245"/>
          </a:xfrm>
          <a:prstGeom prst="rect">
            <a:avLst/>
          </a:prstGeom>
        </p:spPr>
      </p:pic>
      <p:pic>
        <p:nvPicPr>
          <p:cNvPr id="7" name="図 6">
            <a:extLst>
              <a:ext uri="{FF2B5EF4-FFF2-40B4-BE49-F238E27FC236}">
                <a16:creationId xmlns:a16="http://schemas.microsoft.com/office/drawing/2014/main" id="{AC1D5C59-C9ED-435C-8B52-E74B196CB281}"/>
              </a:ext>
            </a:extLst>
          </p:cNvPr>
          <p:cNvPicPr>
            <a:picLocks noChangeAspect="1"/>
          </p:cNvPicPr>
          <p:nvPr/>
        </p:nvPicPr>
        <p:blipFill>
          <a:blip r:embed="rId3"/>
          <a:stretch>
            <a:fillRect/>
          </a:stretch>
        </p:blipFill>
        <p:spPr>
          <a:xfrm>
            <a:off x="400324" y="1203045"/>
            <a:ext cx="5004036" cy="3582600"/>
          </a:xfrm>
          <a:prstGeom prst="rect">
            <a:avLst/>
          </a:prstGeom>
        </p:spPr>
      </p:pic>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r>
              <a:rPr lang="en-US" altLang="ja-JP" dirty="0"/>
              <a:t> (1)</a:t>
            </a:r>
            <a:endParaRPr lang="en-US" dirty="0"/>
          </a:p>
        </p:txBody>
      </p:sp>
      <p:sp>
        <p:nvSpPr>
          <p:cNvPr id="16" name="角丸四角形 11">
            <a:extLst>
              <a:ext uri="{FF2B5EF4-FFF2-40B4-BE49-F238E27FC236}">
                <a16:creationId xmlns:a16="http://schemas.microsoft.com/office/drawing/2014/main" id="{4E271888-DE2B-4499-83B7-16A0A67C0AE5}"/>
              </a:ext>
            </a:extLst>
          </p:cNvPr>
          <p:cNvSpPr/>
          <p:nvPr/>
        </p:nvSpPr>
        <p:spPr>
          <a:xfrm>
            <a:off x="3579604" y="2592901"/>
            <a:ext cx="1530783" cy="3468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1">
            <a:extLst>
              <a:ext uri="{FF2B5EF4-FFF2-40B4-BE49-F238E27FC236}">
                <a16:creationId xmlns:a16="http://schemas.microsoft.com/office/drawing/2014/main" id="{A69E2A40-FAB6-4E4A-A73B-EFBA187074E1}"/>
              </a:ext>
            </a:extLst>
          </p:cNvPr>
          <p:cNvSpPr/>
          <p:nvPr/>
        </p:nvSpPr>
        <p:spPr>
          <a:xfrm>
            <a:off x="9110154" y="4671441"/>
            <a:ext cx="785874"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488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(5) STM32</a:t>
            </a:r>
            <a:r>
              <a:rPr lang="ja-JP" altLang="en-US" sz="2400" dirty="0">
                <a:latin typeface="+mn-ea"/>
              </a:rPr>
              <a:t>へサンプルプログラムの書き込み</a:t>
            </a:r>
            <a:endParaRPr lang="en-US" altLang="ja-JP" sz="2400" dirty="0">
              <a:latin typeface="+mn-ea"/>
            </a:endParaRPr>
          </a:p>
          <a:p>
            <a:pPr marL="0" indent="0">
              <a:buNone/>
            </a:pPr>
            <a:r>
              <a:rPr lang="en-US" altLang="ja-JP" sz="2400" dirty="0">
                <a:latin typeface="+mn-ea"/>
              </a:rPr>
              <a:t>(6) </a:t>
            </a:r>
            <a:r>
              <a:rPr lang="en-US" altLang="ja-JP" sz="2400" dirty="0"/>
              <a:t>USB</a:t>
            </a:r>
            <a:r>
              <a:rPr lang="ja-JP" altLang="en-US" sz="2400" dirty="0"/>
              <a:t>を経由して送られてくるデータを</a:t>
            </a:r>
            <a:r>
              <a:rPr lang="ja-JP" altLang="en-US" sz="2400" dirty="0">
                <a:latin typeface="+mn-ea"/>
              </a:rPr>
              <a:t>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(7)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(8)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 </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870149"/>
            <a:ext cx="10515600" cy="2040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r>
              <a:rPr lang="en-US" altLang="ja-JP" dirty="0">
                <a:latin typeface="+mn-ea"/>
              </a:rPr>
              <a:t>6-2 MQTT dash </a:t>
            </a:r>
            <a:r>
              <a:rPr lang="ja-JP" altLang="en-US" dirty="0">
                <a:latin typeface="+mn-ea"/>
              </a:rPr>
              <a:t>の設定</a:t>
            </a:r>
            <a:endParaRPr lang="en-US" altLang="ja-JP" dirty="0">
              <a:latin typeface="+mn-ea"/>
            </a:endParaRPr>
          </a:p>
          <a:p>
            <a:pPr marL="0" indent="0">
              <a:buNone/>
            </a:pPr>
            <a:r>
              <a:rPr lang="ja-JP" altLang="en-US" dirty="0">
                <a:solidFill>
                  <a:srgbClr val="FF0000"/>
                </a:solidFill>
              </a:rPr>
              <a:t>今回は</a:t>
            </a:r>
            <a:r>
              <a:rPr lang="en-US" altLang="ja-JP" dirty="0">
                <a:solidFill>
                  <a:srgbClr val="FF0000"/>
                </a:solidFill>
              </a:rPr>
              <a:t>Android</a:t>
            </a:r>
            <a:r>
              <a:rPr lang="ja-JP" altLang="en-US" dirty="0">
                <a:solidFill>
                  <a:srgbClr val="FF0000"/>
                </a:solidFill>
              </a:rPr>
              <a:t> スマホのアプリで</a:t>
            </a:r>
            <a:r>
              <a:rPr lang="en-US" altLang="ja-JP" dirty="0">
                <a:solidFill>
                  <a:srgbClr val="FF0000"/>
                </a:solidFill>
              </a:rPr>
              <a:t>Node-RED</a:t>
            </a:r>
            <a:r>
              <a:rPr lang="ja-JP" altLang="en-US" dirty="0">
                <a:solidFill>
                  <a:srgbClr val="FF0000"/>
                </a:solidFill>
              </a:rPr>
              <a:t>からのデータを確認します。</a:t>
            </a:r>
            <a:endParaRPr lang="en-US" altLang="ja-JP" dirty="0">
              <a:solidFill>
                <a:srgbClr val="FF0000"/>
              </a:solidFill>
            </a:endParaRPr>
          </a:p>
          <a:p>
            <a:pPr marL="0" indent="0">
              <a:buNone/>
            </a:pPr>
            <a:r>
              <a:rPr lang="en-US" altLang="ja-JP" dirty="0">
                <a:solidFill>
                  <a:srgbClr val="FF0000"/>
                </a:solidFill>
              </a:rPr>
              <a:t>iPhone</a:t>
            </a:r>
            <a:r>
              <a:rPr lang="ja-JP" altLang="en-US" dirty="0">
                <a:solidFill>
                  <a:srgbClr val="FF0000"/>
                </a:solidFill>
              </a:rPr>
              <a:t>の場合は別のアプリを試してください。</a:t>
            </a:r>
            <a:endParaRPr lang="ja-JP" altLang="en-US" dirty="0">
              <a:solidFill>
                <a:srgbClr val="FF0000"/>
              </a:solidFill>
              <a:latin typeface="+mn-ea"/>
            </a:endParaRPr>
          </a:p>
        </p:txBody>
      </p:sp>
      <p:sp>
        <p:nvSpPr>
          <p:cNvPr id="41" name="テキスト ボックス 40">
            <a:extLst>
              <a:ext uri="{FF2B5EF4-FFF2-40B4-BE49-F238E27FC236}">
                <a16:creationId xmlns:a16="http://schemas.microsoft.com/office/drawing/2014/main" id="{301A2B90-BB62-4F12-9204-E13D5E338CB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に </a:t>
            </a:r>
            <a:r>
              <a:rPr lang="en-US" altLang="ja-JP" sz="2400" dirty="0"/>
              <a:t>Publisher</a:t>
            </a:r>
            <a:r>
              <a:rPr lang="ja-JP" altLang="en-US" sz="2400" dirty="0"/>
              <a:t>となるアプリをインストールし設定します。</a:t>
            </a:r>
            <a:endParaRPr lang="en-US" sz="2400" dirty="0"/>
          </a:p>
        </p:txBody>
      </p:sp>
    </p:spTree>
    <p:extLst>
      <p:ext uri="{BB962C8B-B14F-4D97-AF65-F5344CB8AC3E}">
        <p14:creationId xmlns:p14="http://schemas.microsoft.com/office/powerpoint/2010/main" val="2211498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6-2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353191" y="2754156"/>
            <a:ext cx="3294157" cy="1619881"/>
          </a:xfrm>
          <a:prstGeom prst="wedgeRectCallout">
            <a:avLst>
              <a:gd name="adj1" fmla="val -62400"/>
              <a:gd name="adj2" fmla="val 1688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C8CA680A-01C9-4A77-9C2E-C8AE2FEEA4BA}"/>
              </a:ext>
            </a:extLst>
          </p:cNvPr>
          <p:cNvSpPr/>
          <p:nvPr/>
        </p:nvSpPr>
        <p:spPr>
          <a:xfrm>
            <a:off x="8881789" y="4211163"/>
            <a:ext cx="2423585" cy="1242659"/>
          </a:xfrm>
          <a:prstGeom prst="wedgeRectCallout">
            <a:avLst>
              <a:gd name="adj1" fmla="val -32450"/>
              <a:gd name="adj2" fmla="val -6336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IP</a:t>
            </a:r>
            <a:r>
              <a:rPr lang="ja-JP" altLang="en-US" sz="1600" dirty="0">
                <a:solidFill>
                  <a:schemeClr val="tx1"/>
                </a:solidFill>
              </a:rPr>
              <a:t>アドレスは</a:t>
            </a:r>
            <a:endParaRPr lang="en-US" altLang="ja-JP" sz="1600" dirty="0">
              <a:solidFill>
                <a:schemeClr val="tx1"/>
              </a:solidFill>
            </a:endParaRPr>
          </a:p>
          <a:p>
            <a:r>
              <a:rPr lang="en-US" altLang="ja-JP" sz="1600" dirty="0">
                <a:solidFill>
                  <a:schemeClr val="tx1"/>
                </a:solidFill>
              </a:rPr>
              <a:t>5-5 </a:t>
            </a:r>
            <a:r>
              <a:rPr lang="en-US" altLang="ja-JP" sz="1600" dirty="0">
                <a:solidFill>
                  <a:srgbClr val="00B050"/>
                </a:solidFill>
              </a:rPr>
              <a:t>STM32</a:t>
            </a:r>
            <a:r>
              <a:rPr lang="ja-JP" altLang="en-US" sz="1600" dirty="0">
                <a:solidFill>
                  <a:schemeClr val="tx1"/>
                </a:solidFill>
              </a:rPr>
              <a:t>にサンプルプログラムを書き込む の  </a:t>
            </a:r>
            <a:r>
              <a:rPr lang="en-US" altLang="ja-JP" sz="1600" dirty="0">
                <a:solidFill>
                  <a:schemeClr val="tx1"/>
                </a:solidFill>
              </a:rPr>
              <a:t>(4) </a:t>
            </a:r>
            <a:r>
              <a:rPr lang="ja-JP" altLang="en-US" sz="1600" dirty="0">
                <a:solidFill>
                  <a:schemeClr val="tx1"/>
                </a:solidFill>
              </a:rPr>
              <a:t>を参照</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753270"/>
            <a:ext cx="10515600" cy="2117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7-2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
        <p:nvSpPr>
          <p:cNvPr id="41" name="テキスト ボックス 40">
            <a:extLst>
              <a:ext uri="{FF2B5EF4-FFF2-40B4-BE49-F238E27FC236}">
                <a16:creationId xmlns:a16="http://schemas.microsoft.com/office/drawing/2014/main" id="{788E34D1-3E14-4FAA-A6A0-671DB8026E2B}"/>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STM32 </a:t>
            </a:r>
            <a:r>
              <a:rPr lang="ja-JP" altLang="en-US" sz="2400" dirty="0"/>
              <a:t>から</a:t>
            </a:r>
            <a:r>
              <a:rPr lang="ja-JP" altLang="en-US" sz="2400" dirty="0">
                <a:solidFill>
                  <a:srgbClr val="00B050"/>
                </a:solidFill>
              </a:rPr>
              <a:t>スマホ</a:t>
            </a:r>
            <a:r>
              <a:rPr lang="ja-JP" altLang="en-US" sz="2400" dirty="0"/>
              <a:t>にデータが届いていることを確認します。</a:t>
            </a:r>
            <a:endParaRPr lang="en-US" sz="2400" dirty="0"/>
          </a:p>
        </p:txBody>
      </p:sp>
    </p:spTree>
    <p:extLst>
      <p:ext uri="{BB962C8B-B14F-4D97-AF65-F5344CB8AC3E}">
        <p14:creationId xmlns:p14="http://schemas.microsoft.com/office/powerpoint/2010/main" val="3142388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7-1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7-2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2525215"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3" y="1227629"/>
            <a:ext cx="3176942" cy="4669756"/>
          </a:xfrm>
          <a:prstGeom prst="rect">
            <a:avLst/>
          </a:prstGeom>
        </p:spPr>
      </p:pic>
      <p:sp>
        <p:nvSpPr>
          <p:cNvPr id="2" name="フリーフォーム: 図形 1">
            <a:extLst>
              <a:ext uri="{FF2B5EF4-FFF2-40B4-BE49-F238E27FC236}">
                <a16:creationId xmlns:a16="http://schemas.microsoft.com/office/drawing/2014/main" id="{0BF1296D-A765-46A3-B390-DC684F68F126}"/>
              </a:ext>
            </a:extLst>
          </p:cNvPr>
          <p:cNvSpPr/>
          <p:nvPr/>
        </p:nvSpPr>
        <p:spPr>
          <a:xfrm>
            <a:off x="2469823" y="735291"/>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5822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16043</TotalTime>
  <Words>6848</Words>
  <Application>Microsoft Office PowerPoint</Application>
  <PresentationFormat>ワイド画面</PresentationFormat>
  <Paragraphs>1272</Paragraphs>
  <Slides>148</Slides>
  <Notes>9</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148</vt:i4>
      </vt:variant>
    </vt:vector>
  </HeadingPairs>
  <TitlesOfParts>
    <vt:vector size="157" baseType="lpstr">
      <vt:lpstr>ＭＳ Ｐゴシック</vt:lpstr>
      <vt:lpstr>Arial</vt:lpstr>
      <vt:lpstr>Arial Black</vt:lpstr>
      <vt:lpstr>Calibri</vt:lpstr>
      <vt:lpstr>Calibri Light</vt:lpstr>
      <vt:lpstr>Impact</vt:lpstr>
      <vt:lpstr>Segoe UI Light</vt:lpstr>
      <vt:lpstr>Wingdings 3</vt:lpstr>
      <vt:lpstr>Office テーマ</vt:lpstr>
      <vt:lpstr>PowerPoint プレゼンテーション</vt:lpstr>
      <vt:lpstr>STM開発ボードIoTプロトタイプ製作発表会meetup！</vt:lpstr>
      <vt:lpstr>ハンズオンでやりたいこと</vt:lpstr>
      <vt:lpstr>センサーボード・エッジ編 [1] （12/23）</vt:lpstr>
      <vt:lpstr>センサーボード・エッジ編 [2] （12/23）</vt:lpstr>
      <vt:lpstr>クラウド編（12/02振り返り）</vt:lpstr>
      <vt:lpstr>1 センサーボードをプログラミングするための下準備</vt:lpstr>
      <vt:lpstr>1-1 開発PCにArduino IDEをインストールする</vt:lpstr>
      <vt:lpstr>PowerPoint プレゼンテーション</vt:lpstr>
      <vt:lpstr>PowerPoint プレゼンテーション</vt:lpstr>
      <vt:lpstr>PowerPoint プレゼンテーション</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5-0 Node-RED 上にMQTTノードを配置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アンドロイドスマホにMQTT Dashをインストールする</vt:lpstr>
      <vt:lpstr>6-1 MQTT Dashのインストール</vt:lpstr>
      <vt:lpstr>6-2 MQTT dash の設定</vt:lpstr>
      <vt:lpstr>7 Node-REDに集めたデータをMQTT Dashで見る</vt:lpstr>
      <vt:lpstr>7-1 STM32(Publisher) とMQTT dash(Subscriber)を繋げる</vt:lpstr>
      <vt:lpstr>7-2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366</cp:revision>
  <dcterms:created xsi:type="dcterms:W3CDTF">2018-08-17T07:34:44Z</dcterms:created>
  <dcterms:modified xsi:type="dcterms:W3CDTF">2018-12-23T03:38:04Z</dcterms:modified>
</cp:coreProperties>
</file>